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Default Extension="tiff" ContentType="image/tiff"/>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321" r:id="rId3"/>
    <p:sldId id="257" r:id="rId4"/>
    <p:sldId id="329" r:id="rId5"/>
    <p:sldId id="330" r:id="rId6"/>
    <p:sldId id="331" r:id="rId7"/>
    <p:sldId id="334" r:id="rId8"/>
    <p:sldId id="332" r:id="rId9"/>
    <p:sldId id="333" r:id="rId10"/>
    <p:sldId id="289" r:id="rId11"/>
    <p:sldId id="259" r:id="rId12"/>
    <p:sldId id="260" r:id="rId13"/>
    <p:sldId id="261" r:id="rId14"/>
    <p:sldId id="272" r:id="rId15"/>
    <p:sldId id="262" r:id="rId16"/>
    <p:sldId id="263" r:id="rId17"/>
    <p:sldId id="264" r:id="rId18"/>
    <p:sldId id="322" r:id="rId19"/>
    <p:sldId id="265" r:id="rId20"/>
    <p:sldId id="336" r:id="rId21"/>
    <p:sldId id="338" r:id="rId22"/>
    <p:sldId id="283" r:id="rId23"/>
    <p:sldId id="284" r:id="rId24"/>
    <p:sldId id="285" r:id="rId25"/>
    <p:sldId id="286" r:id="rId26"/>
    <p:sldId id="296" r:id="rId27"/>
    <p:sldId id="297" r:id="rId28"/>
    <p:sldId id="290" r:id="rId29"/>
    <p:sldId id="291" r:id="rId30"/>
    <p:sldId id="292" r:id="rId31"/>
    <p:sldId id="293" r:id="rId32"/>
    <p:sldId id="323" r:id="rId33"/>
    <p:sldId id="339" r:id="rId34"/>
    <p:sldId id="324" r:id="rId35"/>
    <p:sldId id="325" r:id="rId36"/>
    <p:sldId id="326" r:id="rId37"/>
    <p:sldId id="328" r:id="rId38"/>
    <p:sldId id="298" r:id="rId39"/>
    <p:sldId id="317" r:id="rId40"/>
    <p:sldId id="303" r:id="rId41"/>
    <p:sldId id="318" r:id="rId42"/>
    <p:sldId id="319" r:id="rId43"/>
    <p:sldId id="306" r:id="rId44"/>
    <p:sldId id="307" r:id="rId45"/>
    <p:sldId id="308" r:id="rId46"/>
    <p:sldId id="320" r:id="rId47"/>
    <p:sldId id="310" r:id="rId48"/>
    <p:sldId id="311" r:id="rId49"/>
    <p:sldId id="312" r:id="rId50"/>
    <p:sldId id="313" r:id="rId51"/>
    <p:sldId id="314"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shu Wang" initials="N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2436" autoAdjust="0"/>
  </p:normalViewPr>
  <p:slideViewPr>
    <p:cSldViewPr snapToGrid="0" snapToObjects="1">
      <p:cViewPr>
        <p:scale>
          <a:sx n="77" d="100"/>
          <a:sy n="77" d="100"/>
        </p:scale>
        <p:origin x="-1200" y="-61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1321E-A74C-9540-9FEB-8E9FACF4DC15}"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zh-CN" altLang="en-US"/>
        </a:p>
      </dgm:t>
    </dgm:pt>
    <dgm:pt modelId="{901075B9-29D4-8943-A79E-015CA115C9E1}">
      <dgm:prSet phldrT="[文本]">
        <dgm:style>
          <a:lnRef idx="2">
            <a:schemeClr val="accent6"/>
          </a:lnRef>
          <a:fillRef idx="1">
            <a:schemeClr val="lt1"/>
          </a:fillRef>
          <a:effectRef idx="0">
            <a:schemeClr val="accent6"/>
          </a:effectRef>
          <a:fontRef idx="minor">
            <a:schemeClr val="dk1"/>
          </a:fontRef>
        </dgm:style>
      </dgm:prSet>
      <dgm:spPr/>
      <dgm:t>
        <a:bodyPr/>
        <a:lstStyle/>
        <a:p>
          <a:r>
            <a:rPr kumimoji="1" lang="zh-CN" altLang="en-US" dirty="0" smtClean="0"/>
            <a:t>网络测量</a:t>
          </a:r>
          <a:endParaRPr lang="zh-CN" altLang="en-US" dirty="0"/>
        </a:p>
      </dgm:t>
    </dgm:pt>
    <dgm:pt modelId="{5674AC4A-4668-F945-BB19-96C224537939}" type="parTrans" cxnId="{39E12C2F-9058-684F-934B-7CE4C4F4E498}">
      <dgm:prSet/>
      <dgm:spPr/>
      <dgm:t>
        <a:bodyPr/>
        <a:lstStyle/>
        <a:p>
          <a:endParaRPr lang="zh-CN" altLang="en-US"/>
        </a:p>
      </dgm:t>
    </dgm:pt>
    <dgm:pt modelId="{DECC97C0-89D7-7D43-95FC-AB34F7D35E55}" type="sibTrans" cxnId="{39E12C2F-9058-684F-934B-7CE4C4F4E498}">
      <dgm:prSet/>
      <dgm:spPr/>
      <dgm:t>
        <a:bodyPr/>
        <a:lstStyle/>
        <a:p>
          <a:endParaRPr lang="zh-CN" altLang="en-US"/>
        </a:p>
      </dgm:t>
    </dgm:pt>
    <dgm:pt modelId="{8B221DD3-61D1-4F47-8B56-2EACB1BEC262}">
      <dgm:prSet>
        <dgm:style>
          <a:lnRef idx="2">
            <a:schemeClr val="accent1"/>
          </a:lnRef>
          <a:fillRef idx="1">
            <a:schemeClr val="lt1"/>
          </a:fillRef>
          <a:effectRef idx="0">
            <a:schemeClr val="accent1"/>
          </a:effectRef>
          <a:fontRef idx="minor">
            <a:schemeClr val="dk1"/>
          </a:fontRef>
        </dgm:style>
      </dgm:prSet>
      <dgm:spPr/>
      <dgm:t>
        <a:bodyPr/>
        <a:lstStyle/>
        <a:p>
          <a:r>
            <a:rPr kumimoji="1" lang="zh-CN" altLang="en-US" dirty="0" smtClean="0"/>
            <a:t>可连接性</a:t>
          </a:r>
        </a:p>
      </dgm:t>
    </dgm:pt>
    <dgm:pt modelId="{AA6905B6-D2CB-BB48-9133-96EE8F652089}" type="parTrans" cxnId="{A1EFA699-5398-4145-9BB0-990327F60DBF}">
      <dgm:prSet/>
      <dgm:spPr/>
      <dgm:t>
        <a:bodyPr/>
        <a:lstStyle/>
        <a:p>
          <a:endParaRPr lang="zh-CN" altLang="en-US"/>
        </a:p>
      </dgm:t>
    </dgm:pt>
    <dgm:pt modelId="{973EF384-FBF6-184F-A6BB-7D4254F4FE62}" type="sibTrans" cxnId="{A1EFA699-5398-4145-9BB0-990327F60DBF}">
      <dgm:prSet/>
      <dgm:spPr/>
      <dgm:t>
        <a:bodyPr/>
        <a:lstStyle/>
        <a:p>
          <a:endParaRPr lang="zh-CN" altLang="en-US"/>
        </a:p>
      </dgm:t>
    </dgm:pt>
    <dgm:pt modelId="{9733DC3B-E718-6742-9B47-926333E82795}">
      <dgm:prSet>
        <dgm:style>
          <a:lnRef idx="2">
            <a:schemeClr val="accent2"/>
          </a:lnRef>
          <a:fillRef idx="1">
            <a:schemeClr val="lt1"/>
          </a:fillRef>
          <a:effectRef idx="0">
            <a:schemeClr val="accent2"/>
          </a:effectRef>
          <a:fontRef idx="minor">
            <a:schemeClr val="dk1"/>
          </a:fontRef>
        </dgm:style>
      </dgm:prSet>
      <dgm:spPr/>
      <dgm:t>
        <a:bodyPr/>
        <a:lstStyle/>
        <a:p>
          <a:r>
            <a:rPr kumimoji="1" lang="zh-CN" altLang="en-US" dirty="0" smtClean="0"/>
            <a:t>时延</a:t>
          </a:r>
        </a:p>
      </dgm:t>
    </dgm:pt>
    <dgm:pt modelId="{8294DFA5-771B-F94F-A187-7834A610353C}" type="parTrans" cxnId="{449A3376-BC56-6F47-9EEF-182C40781E81}">
      <dgm:prSet/>
      <dgm:spPr/>
      <dgm:t>
        <a:bodyPr/>
        <a:lstStyle/>
        <a:p>
          <a:endParaRPr lang="zh-CN" altLang="en-US"/>
        </a:p>
      </dgm:t>
    </dgm:pt>
    <dgm:pt modelId="{D4E685B2-2992-DA43-8E6C-2C0D365EC9DB}" type="sibTrans" cxnId="{449A3376-BC56-6F47-9EEF-182C40781E81}">
      <dgm:prSet/>
      <dgm:spPr/>
      <dgm:t>
        <a:bodyPr/>
        <a:lstStyle/>
        <a:p>
          <a:endParaRPr lang="zh-CN" altLang="en-US"/>
        </a:p>
      </dgm:t>
    </dgm:pt>
    <dgm:pt modelId="{A2E97843-47BB-1540-904F-22321369F597}">
      <dgm:prSet>
        <dgm:style>
          <a:lnRef idx="2">
            <a:schemeClr val="accent2"/>
          </a:lnRef>
          <a:fillRef idx="1">
            <a:schemeClr val="lt1"/>
          </a:fillRef>
          <a:effectRef idx="0">
            <a:schemeClr val="accent2"/>
          </a:effectRef>
          <a:fontRef idx="minor">
            <a:schemeClr val="dk1"/>
          </a:fontRef>
        </dgm:style>
      </dgm:prSet>
      <dgm:spPr/>
      <dgm:t>
        <a:bodyPr/>
        <a:lstStyle/>
        <a:p>
          <a:r>
            <a:rPr kumimoji="1" lang="zh-CN" altLang="en-US" dirty="0" smtClean="0"/>
            <a:t>丢包率</a:t>
          </a:r>
        </a:p>
      </dgm:t>
    </dgm:pt>
    <dgm:pt modelId="{22FD1F99-3D63-DC4B-8061-7A2CEBB9C78C}" type="parTrans" cxnId="{08161E10-D827-2A4F-8601-C07A387BB20C}">
      <dgm:prSet/>
      <dgm:spPr/>
      <dgm:t>
        <a:bodyPr/>
        <a:lstStyle/>
        <a:p>
          <a:endParaRPr lang="zh-CN" altLang="en-US"/>
        </a:p>
      </dgm:t>
    </dgm:pt>
    <dgm:pt modelId="{769EF962-FF72-6540-AEE3-AB74B24F3597}" type="sibTrans" cxnId="{08161E10-D827-2A4F-8601-C07A387BB20C}">
      <dgm:prSet/>
      <dgm:spPr/>
      <dgm:t>
        <a:bodyPr/>
        <a:lstStyle/>
        <a:p>
          <a:endParaRPr lang="zh-CN" altLang="en-US"/>
        </a:p>
      </dgm:t>
    </dgm:pt>
    <dgm:pt modelId="{8EB99F53-D3E6-E444-9110-B96B44BF1728}">
      <dgm:prSet>
        <dgm:style>
          <a:lnRef idx="2">
            <a:schemeClr val="accent1"/>
          </a:lnRef>
          <a:fillRef idx="1">
            <a:schemeClr val="lt1"/>
          </a:fillRef>
          <a:effectRef idx="0">
            <a:schemeClr val="accent1"/>
          </a:effectRef>
          <a:fontRef idx="minor">
            <a:schemeClr val="dk1"/>
          </a:fontRef>
        </dgm:style>
      </dgm:prSet>
      <dgm:spPr/>
      <dgm:t>
        <a:bodyPr/>
        <a:lstStyle/>
        <a:p>
          <a:r>
            <a:rPr kumimoji="1" lang="zh-CN" altLang="en-US" dirty="0" smtClean="0"/>
            <a:t>带宽利用率</a:t>
          </a:r>
        </a:p>
      </dgm:t>
    </dgm:pt>
    <dgm:pt modelId="{FF6C1713-940B-DC48-BB4D-BC18A924D8FE}" type="parTrans" cxnId="{E8030E47-DA81-1C48-81A4-2BE626BBD68D}">
      <dgm:prSet/>
      <dgm:spPr/>
      <dgm:t>
        <a:bodyPr/>
        <a:lstStyle/>
        <a:p>
          <a:endParaRPr lang="zh-CN" altLang="en-US"/>
        </a:p>
      </dgm:t>
    </dgm:pt>
    <dgm:pt modelId="{0737037A-70DB-9C4A-A05E-C89FBCA2893A}" type="sibTrans" cxnId="{E8030E47-DA81-1C48-81A4-2BE626BBD68D}">
      <dgm:prSet/>
      <dgm:spPr/>
      <dgm:t>
        <a:bodyPr/>
        <a:lstStyle/>
        <a:p>
          <a:endParaRPr lang="zh-CN" altLang="en-US"/>
        </a:p>
      </dgm:t>
    </dgm:pt>
    <dgm:pt modelId="{F81EDAB8-7B7B-3042-8B7D-332D0B39773B}">
      <dgm:prSet>
        <dgm:style>
          <a:lnRef idx="2">
            <a:schemeClr val="accent1"/>
          </a:lnRef>
          <a:fillRef idx="1">
            <a:schemeClr val="lt1"/>
          </a:fillRef>
          <a:effectRef idx="0">
            <a:schemeClr val="accent1"/>
          </a:effectRef>
          <a:fontRef idx="minor">
            <a:schemeClr val="dk1"/>
          </a:fontRef>
        </dgm:style>
      </dgm:prSet>
      <dgm:spPr/>
      <dgm:t>
        <a:bodyPr/>
        <a:lstStyle/>
        <a:p>
          <a:r>
            <a:rPr kumimoji="1" lang="zh-CN" altLang="en-US" dirty="0" smtClean="0"/>
            <a:t>网络拓扑</a:t>
          </a:r>
        </a:p>
      </dgm:t>
    </dgm:pt>
    <dgm:pt modelId="{CF69B6D3-2770-6D49-923E-DFD11EA81EA5}" type="parTrans" cxnId="{D31B7714-C179-A54F-88FD-E493E02EC6AC}">
      <dgm:prSet/>
      <dgm:spPr/>
      <dgm:t>
        <a:bodyPr/>
        <a:lstStyle/>
        <a:p>
          <a:endParaRPr lang="zh-CN" altLang="en-US"/>
        </a:p>
      </dgm:t>
    </dgm:pt>
    <dgm:pt modelId="{0468BE17-504E-4D4B-91FC-4A235CE7AC09}" type="sibTrans" cxnId="{D31B7714-C179-A54F-88FD-E493E02EC6AC}">
      <dgm:prSet/>
      <dgm:spPr/>
      <dgm:t>
        <a:bodyPr/>
        <a:lstStyle/>
        <a:p>
          <a:endParaRPr lang="zh-CN" altLang="en-US"/>
        </a:p>
      </dgm:t>
    </dgm:pt>
    <dgm:pt modelId="{D0103BC0-E906-D149-9ED8-7186B457DC3C}">
      <dgm:prSet>
        <dgm:style>
          <a:lnRef idx="2">
            <a:schemeClr val="accent1"/>
          </a:lnRef>
          <a:fillRef idx="1">
            <a:schemeClr val="lt1"/>
          </a:fillRef>
          <a:effectRef idx="0">
            <a:schemeClr val="accent1"/>
          </a:effectRef>
          <a:fontRef idx="minor">
            <a:schemeClr val="dk1"/>
          </a:fontRef>
        </dgm:style>
      </dgm:prSet>
      <dgm:spPr/>
      <dgm:t>
        <a:bodyPr/>
        <a:lstStyle/>
        <a:p>
          <a:r>
            <a:rPr kumimoji="1" lang="zh-CN" altLang="en-US" smtClean="0"/>
            <a:t>周期网络性能</a:t>
          </a:r>
          <a:endParaRPr kumimoji="1" lang="zh-CN" altLang="en-US" dirty="0" smtClean="0"/>
        </a:p>
      </dgm:t>
    </dgm:pt>
    <dgm:pt modelId="{99C6AB11-0C97-6847-B691-431B1468E575}" type="parTrans" cxnId="{E1F3FE28-C7FB-A04F-96D9-9A8F25F210CB}">
      <dgm:prSet/>
      <dgm:spPr/>
      <dgm:t>
        <a:bodyPr/>
        <a:lstStyle/>
        <a:p>
          <a:endParaRPr lang="zh-CN" altLang="en-US"/>
        </a:p>
      </dgm:t>
    </dgm:pt>
    <dgm:pt modelId="{73DC8BA5-7FF3-6C48-8E33-8501C7417350}" type="sibTrans" cxnId="{E1F3FE28-C7FB-A04F-96D9-9A8F25F210CB}">
      <dgm:prSet/>
      <dgm:spPr/>
      <dgm:t>
        <a:bodyPr/>
        <a:lstStyle/>
        <a:p>
          <a:endParaRPr lang="zh-CN" altLang="en-US"/>
        </a:p>
      </dgm:t>
    </dgm:pt>
    <dgm:pt modelId="{6B85CB3A-7846-3748-B97B-6E212B063583}">
      <dgm:prSet>
        <dgm:style>
          <a:lnRef idx="2">
            <a:schemeClr val="accent2"/>
          </a:lnRef>
          <a:fillRef idx="1">
            <a:schemeClr val="lt1"/>
          </a:fillRef>
          <a:effectRef idx="0">
            <a:schemeClr val="accent2"/>
          </a:effectRef>
          <a:fontRef idx="minor">
            <a:schemeClr val="dk1"/>
          </a:fontRef>
        </dgm:style>
      </dgm:prSet>
      <dgm:spPr/>
      <dgm:t>
        <a:bodyPr/>
        <a:lstStyle/>
        <a:p>
          <a:r>
            <a:rPr kumimoji="1" lang="zh-CN" altLang="en-US" dirty="0" smtClean="0"/>
            <a:t>带宽</a:t>
          </a:r>
        </a:p>
      </dgm:t>
    </dgm:pt>
    <dgm:pt modelId="{048E0B60-C4E8-5F4F-AD27-3F827824094C}" type="parTrans" cxnId="{F274CABA-BF80-FB4A-B442-7D8D9853B86C}">
      <dgm:prSet/>
      <dgm:spPr/>
      <dgm:t>
        <a:bodyPr/>
        <a:lstStyle/>
        <a:p>
          <a:endParaRPr lang="zh-CN" altLang="en-US"/>
        </a:p>
      </dgm:t>
    </dgm:pt>
    <dgm:pt modelId="{453A1151-5991-3947-98AD-D91581B1B53D}" type="sibTrans" cxnId="{F274CABA-BF80-FB4A-B442-7D8D9853B86C}">
      <dgm:prSet/>
      <dgm:spPr/>
      <dgm:t>
        <a:bodyPr/>
        <a:lstStyle/>
        <a:p>
          <a:endParaRPr lang="zh-CN" altLang="en-US"/>
        </a:p>
      </dgm:t>
    </dgm:pt>
    <dgm:pt modelId="{3AD8523F-B870-BE4D-8C96-7DC87D72D04A}">
      <dgm:prSet>
        <dgm:style>
          <a:lnRef idx="2">
            <a:schemeClr val="accent1"/>
          </a:lnRef>
          <a:fillRef idx="1">
            <a:schemeClr val="lt1"/>
          </a:fillRef>
          <a:effectRef idx="0">
            <a:schemeClr val="accent1"/>
          </a:effectRef>
          <a:fontRef idx="minor">
            <a:schemeClr val="dk1"/>
          </a:fontRef>
        </dgm:style>
      </dgm:prSet>
      <dgm:spPr/>
      <dgm:t>
        <a:bodyPr/>
        <a:lstStyle/>
        <a:p>
          <a:r>
            <a:rPr kumimoji="1" lang="zh-CN" altLang="en-US" dirty="0" smtClean="0"/>
            <a:t>大批传输容量</a:t>
          </a:r>
        </a:p>
      </dgm:t>
    </dgm:pt>
    <dgm:pt modelId="{FB736A9A-8E8B-DC4D-B4C6-FB9A5CEDC132}" type="parTrans" cxnId="{B99F8396-4BBA-1146-886C-1666B07BC7F4}">
      <dgm:prSet/>
      <dgm:spPr/>
      <dgm:t>
        <a:bodyPr/>
        <a:lstStyle/>
        <a:p>
          <a:endParaRPr lang="zh-CN" altLang="en-US"/>
        </a:p>
      </dgm:t>
    </dgm:pt>
    <dgm:pt modelId="{7E507208-56C9-DA4E-A209-925B48ABBFEB}" type="sibTrans" cxnId="{B99F8396-4BBA-1146-886C-1666B07BC7F4}">
      <dgm:prSet/>
      <dgm:spPr/>
      <dgm:t>
        <a:bodyPr/>
        <a:lstStyle/>
        <a:p>
          <a:endParaRPr lang="zh-CN" altLang="en-US"/>
        </a:p>
      </dgm:t>
    </dgm:pt>
    <dgm:pt modelId="{3FF48967-D1E8-B44F-A55B-4F2A66431B44}" type="pres">
      <dgm:prSet presAssocID="{FD91321E-A74C-9540-9FEB-8E9FACF4DC15}" presName="Name0" presStyleCnt="0">
        <dgm:presLayoutVars>
          <dgm:chMax val="1"/>
          <dgm:dir/>
          <dgm:animLvl val="ctr"/>
          <dgm:resizeHandles val="exact"/>
        </dgm:presLayoutVars>
      </dgm:prSet>
      <dgm:spPr/>
      <dgm:t>
        <a:bodyPr/>
        <a:lstStyle/>
        <a:p>
          <a:endParaRPr lang="zh-CN" altLang="en-US"/>
        </a:p>
      </dgm:t>
    </dgm:pt>
    <dgm:pt modelId="{8C430ED4-D75B-4D40-B0AD-1072F7B876FA}" type="pres">
      <dgm:prSet presAssocID="{901075B9-29D4-8943-A79E-015CA115C9E1}" presName="centerShape" presStyleLbl="node0" presStyleIdx="0" presStyleCnt="1"/>
      <dgm:spPr/>
      <dgm:t>
        <a:bodyPr/>
        <a:lstStyle/>
        <a:p>
          <a:endParaRPr lang="zh-CN" altLang="en-US"/>
        </a:p>
      </dgm:t>
    </dgm:pt>
    <dgm:pt modelId="{93CD027A-3B27-C340-863A-30BBA702A04F}" type="pres">
      <dgm:prSet presAssocID="{AA6905B6-D2CB-BB48-9133-96EE8F652089}" presName="parTrans" presStyleLbl="sibTrans2D1" presStyleIdx="0" presStyleCnt="8"/>
      <dgm:spPr/>
      <dgm:t>
        <a:bodyPr/>
        <a:lstStyle/>
        <a:p>
          <a:endParaRPr lang="zh-CN" altLang="en-US"/>
        </a:p>
      </dgm:t>
    </dgm:pt>
    <dgm:pt modelId="{B778E66E-F5BB-7C48-802B-16AF9A70F2F3}" type="pres">
      <dgm:prSet presAssocID="{AA6905B6-D2CB-BB48-9133-96EE8F652089}" presName="connectorText" presStyleLbl="sibTrans2D1" presStyleIdx="0" presStyleCnt="8"/>
      <dgm:spPr/>
      <dgm:t>
        <a:bodyPr/>
        <a:lstStyle/>
        <a:p>
          <a:endParaRPr lang="zh-CN" altLang="en-US"/>
        </a:p>
      </dgm:t>
    </dgm:pt>
    <dgm:pt modelId="{917ADE9B-E75B-3548-9877-14530B1B564B}" type="pres">
      <dgm:prSet presAssocID="{8B221DD3-61D1-4F47-8B56-2EACB1BEC262}" presName="node" presStyleLbl="node1" presStyleIdx="0" presStyleCnt="8">
        <dgm:presLayoutVars>
          <dgm:bulletEnabled val="1"/>
        </dgm:presLayoutVars>
      </dgm:prSet>
      <dgm:spPr/>
      <dgm:t>
        <a:bodyPr/>
        <a:lstStyle/>
        <a:p>
          <a:endParaRPr lang="zh-CN" altLang="en-US"/>
        </a:p>
      </dgm:t>
    </dgm:pt>
    <dgm:pt modelId="{D7DF65EF-7617-D348-96EF-C05D8A5D6E9C}" type="pres">
      <dgm:prSet presAssocID="{048E0B60-C4E8-5F4F-AD27-3F827824094C}" presName="parTrans" presStyleLbl="sibTrans2D1" presStyleIdx="1" presStyleCnt="8"/>
      <dgm:spPr/>
      <dgm:t>
        <a:bodyPr/>
        <a:lstStyle/>
        <a:p>
          <a:endParaRPr lang="zh-CN" altLang="en-US"/>
        </a:p>
      </dgm:t>
    </dgm:pt>
    <dgm:pt modelId="{10271982-E605-C543-A503-01AC0BA7BE81}" type="pres">
      <dgm:prSet presAssocID="{048E0B60-C4E8-5F4F-AD27-3F827824094C}" presName="connectorText" presStyleLbl="sibTrans2D1" presStyleIdx="1" presStyleCnt="8"/>
      <dgm:spPr/>
      <dgm:t>
        <a:bodyPr/>
        <a:lstStyle/>
        <a:p>
          <a:endParaRPr lang="zh-CN" altLang="en-US"/>
        </a:p>
      </dgm:t>
    </dgm:pt>
    <dgm:pt modelId="{3EFB3B0B-1AA1-9740-AF12-0251B75A8E49}" type="pres">
      <dgm:prSet presAssocID="{6B85CB3A-7846-3748-B97B-6E212B063583}" presName="node" presStyleLbl="node1" presStyleIdx="1" presStyleCnt="8">
        <dgm:presLayoutVars>
          <dgm:bulletEnabled val="1"/>
        </dgm:presLayoutVars>
      </dgm:prSet>
      <dgm:spPr/>
      <dgm:t>
        <a:bodyPr/>
        <a:lstStyle/>
        <a:p>
          <a:endParaRPr lang="zh-CN" altLang="en-US"/>
        </a:p>
      </dgm:t>
    </dgm:pt>
    <dgm:pt modelId="{1D3110EB-5504-E846-A879-8E938FE3133B}" type="pres">
      <dgm:prSet presAssocID="{8294DFA5-771B-F94F-A187-7834A610353C}" presName="parTrans" presStyleLbl="sibTrans2D1" presStyleIdx="2" presStyleCnt="8"/>
      <dgm:spPr/>
      <dgm:t>
        <a:bodyPr/>
        <a:lstStyle/>
        <a:p>
          <a:endParaRPr lang="zh-CN" altLang="en-US"/>
        </a:p>
      </dgm:t>
    </dgm:pt>
    <dgm:pt modelId="{39BEE60F-876E-5D4E-A0FE-81AAB03D4408}" type="pres">
      <dgm:prSet presAssocID="{8294DFA5-771B-F94F-A187-7834A610353C}" presName="connectorText" presStyleLbl="sibTrans2D1" presStyleIdx="2" presStyleCnt="8"/>
      <dgm:spPr/>
      <dgm:t>
        <a:bodyPr/>
        <a:lstStyle/>
        <a:p>
          <a:endParaRPr lang="zh-CN" altLang="en-US"/>
        </a:p>
      </dgm:t>
    </dgm:pt>
    <dgm:pt modelId="{A370B654-34F3-B249-B7B5-0473E0AF0218}" type="pres">
      <dgm:prSet presAssocID="{9733DC3B-E718-6742-9B47-926333E82795}" presName="node" presStyleLbl="node1" presStyleIdx="2" presStyleCnt="8">
        <dgm:presLayoutVars>
          <dgm:bulletEnabled val="1"/>
        </dgm:presLayoutVars>
      </dgm:prSet>
      <dgm:spPr/>
      <dgm:t>
        <a:bodyPr/>
        <a:lstStyle/>
        <a:p>
          <a:endParaRPr lang="zh-CN" altLang="en-US"/>
        </a:p>
      </dgm:t>
    </dgm:pt>
    <dgm:pt modelId="{3D216324-2743-C542-838D-9FE6013A695F}" type="pres">
      <dgm:prSet presAssocID="{22FD1F99-3D63-DC4B-8061-7A2CEBB9C78C}" presName="parTrans" presStyleLbl="sibTrans2D1" presStyleIdx="3" presStyleCnt="8"/>
      <dgm:spPr/>
      <dgm:t>
        <a:bodyPr/>
        <a:lstStyle/>
        <a:p>
          <a:endParaRPr lang="zh-CN" altLang="en-US"/>
        </a:p>
      </dgm:t>
    </dgm:pt>
    <dgm:pt modelId="{664B4175-472F-CB4E-B22C-1CB7ACE10342}" type="pres">
      <dgm:prSet presAssocID="{22FD1F99-3D63-DC4B-8061-7A2CEBB9C78C}" presName="connectorText" presStyleLbl="sibTrans2D1" presStyleIdx="3" presStyleCnt="8"/>
      <dgm:spPr/>
      <dgm:t>
        <a:bodyPr/>
        <a:lstStyle/>
        <a:p>
          <a:endParaRPr lang="zh-CN" altLang="en-US"/>
        </a:p>
      </dgm:t>
    </dgm:pt>
    <dgm:pt modelId="{4168EE11-5850-174C-8AE9-52C37F8E307F}" type="pres">
      <dgm:prSet presAssocID="{A2E97843-47BB-1540-904F-22321369F597}" presName="node" presStyleLbl="node1" presStyleIdx="3" presStyleCnt="8">
        <dgm:presLayoutVars>
          <dgm:bulletEnabled val="1"/>
        </dgm:presLayoutVars>
      </dgm:prSet>
      <dgm:spPr/>
      <dgm:t>
        <a:bodyPr/>
        <a:lstStyle/>
        <a:p>
          <a:endParaRPr lang="zh-CN" altLang="en-US"/>
        </a:p>
      </dgm:t>
    </dgm:pt>
    <dgm:pt modelId="{8B42AE6B-3C18-5147-A0D5-487EC42A7906}" type="pres">
      <dgm:prSet presAssocID="{FB736A9A-8E8B-DC4D-B4C6-FB9A5CEDC132}" presName="parTrans" presStyleLbl="sibTrans2D1" presStyleIdx="4" presStyleCnt="8"/>
      <dgm:spPr/>
      <dgm:t>
        <a:bodyPr/>
        <a:lstStyle/>
        <a:p>
          <a:endParaRPr lang="zh-CN" altLang="en-US"/>
        </a:p>
      </dgm:t>
    </dgm:pt>
    <dgm:pt modelId="{93BBEFCD-4CCF-1A42-B6A6-77207B348352}" type="pres">
      <dgm:prSet presAssocID="{FB736A9A-8E8B-DC4D-B4C6-FB9A5CEDC132}" presName="connectorText" presStyleLbl="sibTrans2D1" presStyleIdx="4" presStyleCnt="8"/>
      <dgm:spPr/>
      <dgm:t>
        <a:bodyPr/>
        <a:lstStyle/>
        <a:p>
          <a:endParaRPr lang="zh-CN" altLang="en-US"/>
        </a:p>
      </dgm:t>
    </dgm:pt>
    <dgm:pt modelId="{5264EC9B-A29D-4A43-BAE8-18BCF11AAD4E}" type="pres">
      <dgm:prSet presAssocID="{3AD8523F-B870-BE4D-8C96-7DC87D72D04A}" presName="node" presStyleLbl="node1" presStyleIdx="4" presStyleCnt="8">
        <dgm:presLayoutVars>
          <dgm:bulletEnabled val="1"/>
        </dgm:presLayoutVars>
      </dgm:prSet>
      <dgm:spPr/>
      <dgm:t>
        <a:bodyPr/>
        <a:lstStyle/>
        <a:p>
          <a:endParaRPr lang="zh-CN" altLang="en-US"/>
        </a:p>
      </dgm:t>
    </dgm:pt>
    <dgm:pt modelId="{B59E397F-190C-1A4C-8B01-3CC4B913825B}" type="pres">
      <dgm:prSet presAssocID="{FF6C1713-940B-DC48-BB4D-BC18A924D8FE}" presName="parTrans" presStyleLbl="sibTrans2D1" presStyleIdx="5" presStyleCnt="8"/>
      <dgm:spPr/>
      <dgm:t>
        <a:bodyPr/>
        <a:lstStyle/>
        <a:p>
          <a:endParaRPr lang="zh-CN" altLang="en-US"/>
        </a:p>
      </dgm:t>
    </dgm:pt>
    <dgm:pt modelId="{406FF12D-A444-ED47-86B2-66452E0F49FC}" type="pres">
      <dgm:prSet presAssocID="{FF6C1713-940B-DC48-BB4D-BC18A924D8FE}" presName="connectorText" presStyleLbl="sibTrans2D1" presStyleIdx="5" presStyleCnt="8"/>
      <dgm:spPr/>
      <dgm:t>
        <a:bodyPr/>
        <a:lstStyle/>
        <a:p>
          <a:endParaRPr lang="zh-CN" altLang="en-US"/>
        </a:p>
      </dgm:t>
    </dgm:pt>
    <dgm:pt modelId="{E9813551-426A-7A4C-A47A-76565FEB3C48}" type="pres">
      <dgm:prSet presAssocID="{8EB99F53-D3E6-E444-9110-B96B44BF1728}" presName="node" presStyleLbl="node1" presStyleIdx="5" presStyleCnt="8">
        <dgm:presLayoutVars>
          <dgm:bulletEnabled val="1"/>
        </dgm:presLayoutVars>
      </dgm:prSet>
      <dgm:spPr/>
      <dgm:t>
        <a:bodyPr/>
        <a:lstStyle/>
        <a:p>
          <a:endParaRPr lang="zh-CN" altLang="en-US"/>
        </a:p>
      </dgm:t>
    </dgm:pt>
    <dgm:pt modelId="{5B2730D3-5FEC-A04F-8A63-6CEF44C1E5F8}" type="pres">
      <dgm:prSet presAssocID="{CF69B6D3-2770-6D49-923E-DFD11EA81EA5}" presName="parTrans" presStyleLbl="sibTrans2D1" presStyleIdx="6" presStyleCnt="8"/>
      <dgm:spPr/>
      <dgm:t>
        <a:bodyPr/>
        <a:lstStyle/>
        <a:p>
          <a:endParaRPr lang="zh-CN" altLang="en-US"/>
        </a:p>
      </dgm:t>
    </dgm:pt>
    <dgm:pt modelId="{47825FDE-D750-C247-BFDC-5E86E3D3E118}" type="pres">
      <dgm:prSet presAssocID="{CF69B6D3-2770-6D49-923E-DFD11EA81EA5}" presName="connectorText" presStyleLbl="sibTrans2D1" presStyleIdx="6" presStyleCnt="8"/>
      <dgm:spPr/>
      <dgm:t>
        <a:bodyPr/>
        <a:lstStyle/>
        <a:p>
          <a:endParaRPr lang="zh-CN" altLang="en-US"/>
        </a:p>
      </dgm:t>
    </dgm:pt>
    <dgm:pt modelId="{5B2FEA63-DD61-3348-AAC3-F7C880189A91}" type="pres">
      <dgm:prSet presAssocID="{F81EDAB8-7B7B-3042-8B7D-332D0B39773B}" presName="node" presStyleLbl="node1" presStyleIdx="6" presStyleCnt="8">
        <dgm:presLayoutVars>
          <dgm:bulletEnabled val="1"/>
        </dgm:presLayoutVars>
      </dgm:prSet>
      <dgm:spPr/>
      <dgm:t>
        <a:bodyPr/>
        <a:lstStyle/>
        <a:p>
          <a:endParaRPr lang="zh-CN" altLang="en-US"/>
        </a:p>
      </dgm:t>
    </dgm:pt>
    <dgm:pt modelId="{43481AA8-1E44-8447-851A-E5257A1794A6}" type="pres">
      <dgm:prSet presAssocID="{99C6AB11-0C97-6847-B691-431B1468E575}" presName="parTrans" presStyleLbl="sibTrans2D1" presStyleIdx="7" presStyleCnt="8"/>
      <dgm:spPr/>
      <dgm:t>
        <a:bodyPr/>
        <a:lstStyle/>
        <a:p>
          <a:endParaRPr lang="zh-CN" altLang="en-US"/>
        </a:p>
      </dgm:t>
    </dgm:pt>
    <dgm:pt modelId="{F75FDDC9-A4B9-984A-99FA-4FEE9D1593CA}" type="pres">
      <dgm:prSet presAssocID="{99C6AB11-0C97-6847-B691-431B1468E575}" presName="connectorText" presStyleLbl="sibTrans2D1" presStyleIdx="7" presStyleCnt="8"/>
      <dgm:spPr/>
      <dgm:t>
        <a:bodyPr/>
        <a:lstStyle/>
        <a:p>
          <a:endParaRPr lang="zh-CN" altLang="en-US"/>
        </a:p>
      </dgm:t>
    </dgm:pt>
    <dgm:pt modelId="{F6747441-25D9-AF4B-9F5E-316553CE694B}" type="pres">
      <dgm:prSet presAssocID="{D0103BC0-E906-D149-9ED8-7186B457DC3C}" presName="node" presStyleLbl="node1" presStyleIdx="7" presStyleCnt="8">
        <dgm:presLayoutVars>
          <dgm:bulletEnabled val="1"/>
        </dgm:presLayoutVars>
      </dgm:prSet>
      <dgm:spPr/>
      <dgm:t>
        <a:bodyPr/>
        <a:lstStyle/>
        <a:p>
          <a:endParaRPr lang="zh-CN" altLang="en-US"/>
        </a:p>
      </dgm:t>
    </dgm:pt>
  </dgm:ptLst>
  <dgm:cxnLst>
    <dgm:cxn modelId="{3938920B-F149-6D48-A409-719C8406E39D}" type="presOf" srcId="{99C6AB11-0C97-6847-B691-431B1468E575}" destId="{43481AA8-1E44-8447-851A-E5257A1794A6}" srcOrd="0" destOrd="0" presId="urn:microsoft.com/office/officeart/2005/8/layout/radial5"/>
    <dgm:cxn modelId="{7EC5CBBA-204D-0C44-B930-9F5C9C812034}" type="presOf" srcId="{AA6905B6-D2CB-BB48-9133-96EE8F652089}" destId="{B778E66E-F5BB-7C48-802B-16AF9A70F2F3}" srcOrd="1" destOrd="0" presId="urn:microsoft.com/office/officeart/2005/8/layout/radial5"/>
    <dgm:cxn modelId="{94D9F139-E538-2A4B-8613-B4EF396936CA}" type="presOf" srcId="{048E0B60-C4E8-5F4F-AD27-3F827824094C}" destId="{10271982-E605-C543-A503-01AC0BA7BE81}" srcOrd="1" destOrd="0" presId="urn:microsoft.com/office/officeart/2005/8/layout/radial5"/>
    <dgm:cxn modelId="{8704CEAC-2222-1C4B-8A6C-45DFE8906120}" type="presOf" srcId="{CF69B6D3-2770-6D49-923E-DFD11EA81EA5}" destId="{5B2730D3-5FEC-A04F-8A63-6CEF44C1E5F8}" srcOrd="0" destOrd="0" presId="urn:microsoft.com/office/officeart/2005/8/layout/radial5"/>
    <dgm:cxn modelId="{62B91C69-44FA-5B4E-B04D-1A67DD9AFCEA}" type="presOf" srcId="{8294DFA5-771B-F94F-A187-7834A610353C}" destId="{39BEE60F-876E-5D4E-A0FE-81AAB03D4408}" srcOrd="1" destOrd="0" presId="urn:microsoft.com/office/officeart/2005/8/layout/radial5"/>
    <dgm:cxn modelId="{76E44E1E-D935-0F44-85CD-2361088BCA56}" type="presOf" srcId="{901075B9-29D4-8943-A79E-015CA115C9E1}" destId="{8C430ED4-D75B-4D40-B0AD-1072F7B876FA}" srcOrd="0" destOrd="0" presId="urn:microsoft.com/office/officeart/2005/8/layout/radial5"/>
    <dgm:cxn modelId="{F274CABA-BF80-FB4A-B442-7D8D9853B86C}" srcId="{901075B9-29D4-8943-A79E-015CA115C9E1}" destId="{6B85CB3A-7846-3748-B97B-6E212B063583}" srcOrd="1" destOrd="0" parTransId="{048E0B60-C4E8-5F4F-AD27-3F827824094C}" sibTransId="{453A1151-5991-3947-98AD-D91581B1B53D}"/>
    <dgm:cxn modelId="{E1F3FE28-C7FB-A04F-96D9-9A8F25F210CB}" srcId="{901075B9-29D4-8943-A79E-015CA115C9E1}" destId="{D0103BC0-E906-D149-9ED8-7186B457DC3C}" srcOrd="7" destOrd="0" parTransId="{99C6AB11-0C97-6847-B691-431B1468E575}" sibTransId="{73DC8BA5-7FF3-6C48-8E33-8501C7417350}"/>
    <dgm:cxn modelId="{90ED0BA0-6C4F-1F4D-ABE1-70FCF89E3904}" type="presOf" srcId="{AA6905B6-D2CB-BB48-9133-96EE8F652089}" destId="{93CD027A-3B27-C340-863A-30BBA702A04F}" srcOrd="0" destOrd="0" presId="urn:microsoft.com/office/officeart/2005/8/layout/radial5"/>
    <dgm:cxn modelId="{0D3DCC35-72A9-EB4E-944F-E4DF5F4E0948}" type="presOf" srcId="{22FD1F99-3D63-DC4B-8061-7A2CEBB9C78C}" destId="{664B4175-472F-CB4E-B22C-1CB7ACE10342}" srcOrd="1" destOrd="0" presId="urn:microsoft.com/office/officeart/2005/8/layout/radial5"/>
    <dgm:cxn modelId="{BB4949FC-05CE-7840-8778-46AB2EEF2CD3}" type="presOf" srcId="{D0103BC0-E906-D149-9ED8-7186B457DC3C}" destId="{F6747441-25D9-AF4B-9F5E-316553CE694B}" srcOrd="0" destOrd="0" presId="urn:microsoft.com/office/officeart/2005/8/layout/radial5"/>
    <dgm:cxn modelId="{B99F8396-4BBA-1146-886C-1666B07BC7F4}" srcId="{901075B9-29D4-8943-A79E-015CA115C9E1}" destId="{3AD8523F-B870-BE4D-8C96-7DC87D72D04A}" srcOrd="4" destOrd="0" parTransId="{FB736A9A-8E8B-DC4D-B4C6-FB9A5CEDC132}" sibTransId="{7E507208-56C9-DA4E-A209-925B48ABBFEB}"/>
    <dgm:cxn modelId="{2C4CFE80-229A-044D-9FE8-CEBFEC85D96C}" type="presOf" srcId="{F81EDAB8-7B7B-3042-8B7D-332D0B39773B}" destId="{5B2FEA63-DD61-3348-AAC3-F7C880189A91}" srcOrd="0" destOrd="0" presId="urn:microsoft.com/office/officeart/2005/8/layout/radial5"/>
    <dgm:cxn modelId="{39E12C2F-9058-684F-934B-7CE4C4F4E498}" srcId="{FD91321E-A74C-9540-9FEB-8E9FACF4DC15}" destId="{901075B9-29D4-8943-A79E-015CA115C9E1}" srcOrd="0" destOrd="0" parTransId="{5674AC4A-4668-F945-BB19-96C224537939}" sibTransId="{DECC97C0-89D7-7D43-95FC-AB34F7D35E55}"/>
    <dgm:cxn modelId="{66C43861-DB1E-5A48-AF51-70391EDD7E5B}" type="presOf" srcId="{048E0B60-C4E8-5F4F-AD27-3F827824094C}" destId="{D7DF65EF-7617-D348-96EF-C05D8A5D6E9C}" srcOrd="0" destOrd="0" presId="urn:microsoft.com/office/officeart/2005/8/layout/radial5"/>
    <dgm:cxn modelId="{3E78B7E6-7803-DD47-B719-26F154278E7E}" type="presOf" srcId="{3AD8523F-B870-BE4D-8C96-7DC87D72D04A}" destId="{5264EC9B-A29D-4A43-BAE8-18BCF11AAD4E}" srcOrd="0" destOrd="0" presId="urn:microsoft.com/office/officeart/2005/8/layout/radial5"/>
    <dgm:cxn modelId="{2BCDE109-425B-8846-BD76-A5254D3F8321}" type="presOf" srcId="{8B221DD3-61D1-4F47-8B56-2EACB1BEC262}" destId="{917ADE9B-E75B-3548-9877-14530B1B564B}" srcOrd="0" destOrd="0" presId="urn:microsoft.com/office/officeart/2005/8/layout/radial5"/>
    <dgm:cxn modelId="{449A3376-BC56-6F47-9EEF-182C40781E81}" srcId="{901075B9-29D4-8943-A79E-015CA115C9E1}" destId="{9733DC3B-E718-6742-9B47-926333E82795}" srcOrd="2" destOrd="0" parTransId="{8294DFA5-771B-F94F-A187-7834A610353C}" sibTransId="{D4E685B2-2992-DA43-8E6C-2C0D365EC9DB}"/>
    <dgm:cxn modelId="{9F193A23-5F38-1C4B-BC02-F0FDD366E03E}" type="presOf" srcId="{8294DFA5-771B-F94F-A187-7834A610353C}" destId="{1D3110EB-5504-E846-A879-8E938FE3133B}" srcOrd="0" destOrd="0" presId="urn:microsoft.com/office/officeart/2005/8/layout/radial5"/>
    <dgm:cxn modelId="{A1EFA699-5398-4145-9BB0-990327F60DBF}" srcId="{901075B9-29D4-8943-A79E-015CA115C9E1}" destId="{8B221DD3-61D1-4F47-8B56-2EACB1BEC262}" srcOrd="0" destOrd="0" parTransId="{AA6905B6-D2CB-BB48-9133-96EE8F652089}" sibTransId="{973EF384-FBF6-184F-A6BB-7D4254F4FE62}"/>
    <dgm:cxn modelId="{DBC62F12-92F5-5C41-8465-836AD1E97244}" type="presOf" srcId="{22FD1F99-3D63-DC4B-8061-7A2CEBB9C78C}" destId="{3D216324-2743-C542-838D-9FE6013A695F}" srcOrd="0" destOrd="0" presId="urn:microsoft.com/office/officeart/2005/8/layout/radial5"/>
    <dgm:cxn modelId="{FD5EA5F7-28D3-9246-BB33-69A1F2AD101F}" type="presOf" srcId="{6B85CB3A-7846-3748-B97B-6E212B063583}" destId="{3EFB3B0B-1AA1-9740-AF12-0251B75A8E49}" srcOrd="0" destOrd="0" presId="urn:microsoft.com/office/officeart/2005/8/layout/radial5"/>
    <dgm:cxn modelId="{08161E10-D827-2A4F-8601-C07A387BB20C}" srcId="{901075B9-29D4-8943-A79E-015CA115C9E1}" destId="{A2E97843-47BB-1540-904F-22321369F597}" srcOrd="3" destOrd="0" parTransId="{22FD1F99-3D63-DC4B-8061-7A2CEBB9C78C}" sibTransId="{769EF962-FF72-6540-AEE3-AB74B24F3597}"/>
    <dgm:cxn modelId="{9EF8C4A8-AF14-E24E-B5D6-C077AF05DA79}" type="presOf" srcId="{FF6C1713-940B-DC48-BB4D-BC18A924D8FE}" destId="{B59E397F-190C-1A4C-8B01-3CC4B913825B}" srcOrd="0" destOrd="0" presId="urn:microsoft.com/office/officeart/2005/8/layout/radial5"/>
    <dgm:cxn modelId="{52A114C9-E3E5-E64F-A7A7-9DA12BADB3B3}" type="presOf" srcId="{FB736A9A-8E8B-DC4D-B4C6-FB9A5CEDC132}" destId="{93BBEFCD-4CCF-1A42-B6A6-77207B348352}" srcOrd="1" destOrd="0" presId="urn:microsoft.com/office/officeart/2005/8/layout/radial5"/>
    <dgm:cxn modelId="{C264387D-2265-414C-B30A-EDAEBE63E853}" type="presOf" srcId="{FF6C1713-940B-DC48-BB4D-BC18A924D8FE}" destId="{406FF12D-A444-ED47-86B2-66452E0F49FC}" srcOrd="1" destOrd="0" presId="urn:microsoft.com/office/officeart/2005/8/layout/radial5"/>
    <dgm:cxn modelId="{0D38A96E-29E6-B647-9B49-9926D85032AB}" type="presOf" srcId="{FD91321E-A74C-9540-9FEB-8E9FACF4DC15}" destId="{3FF48967-D1E8-B44F-A55B-4F2A66431B44}" srcOrd="0" destOrd="0" presId="urn:microsoft.com/office/officeart/2005/8/layout/radial5"/>
    <dgm:cxn modelId="{A1C2B649-71D8-DC49-BD63-4689CC5EBD6E}" type="presOf" srcId="{CF69B6D3-2770-6D49-923E-DFD11EA81EA5}" destId="{47825FDE-D750-C247-BFDC-5E86E3D3E118}" srcOrd="1" destOrd="0" presId="urn:microsoft.com/office/officeart/2005/8/layout/radial5"/>
    <dgm:cxn modelId="{40DADC4B-D16A-4545-A53E-D23986A1C61B}" type="presOf" srcId="{FB736A9A-8E8B-DC4D-B4C6-FB9A5CEDC132}" destId="{8B42AE6B-3C18-5147-A0D5-487EC42A7906}" srcOrd="0" destOrd="0" presId="urn:microsoft.com/office/officeart/2005/8/layout/radial5"/>
    <dgm:cxn modelId="{746CF053-3F83-0140-B2BB-7DBA7AACFE26}" type="presOf" srcId="{8EB99F53-D3E6-E444-9110-B96B44BF1728}" destId="{E9813551-426A-7A4C-A47A-76565FEB3C48}" srcOrd="0" destOrd="0" presId="urn:microsoft.com/office/officeart/2005/8/layout/radial5"/>
    <dgm:cxn modelId="{D27C4714-8DED-D041-B4DC-E5B5A7EEBBEA}" type="presOf" srcId="{A2E97843-47BB-1540-904F-22321369F597}" destId="{4168EE11-5850-174C-8AE9-52C37F8E307F}" srcOrd="0" destOrd="0" presId="urn:microsoft.com/office/officeart/2005/8/layout/radial5"/>
    <dgm:cxn modelId="{E5D3CFBF-D991-2C4C-B2C7-7A4AEC17B581}" type="presOf" srcId="{99C6AB11-0C97-6847-B691-431B1468E575}" destId="{F75FDDC9-A4B9-984A-99FA-4FEE9D1593CA}" srcOrd="1" destOrd="0" presId="urn:microsoft.com/office/officeart/2005/8/layout/radial5"/>
    <dgm:cxn modelId="{D31B7714-C179-A54F-88FD-E493E02EC6AC}" srcId="{901075B9-29D4-8943-A79E-015CA115C9E1}" destId="{F81EDAB8-7B7B-3042-8B7D-332D0B39773B}" srcOrd="6" destOrd="0" parTransId="{CF69B6D3-2770-6D49-923E-DFD11EA81EA5}" sibTransId="{0468BE17-504E-4D4B-91FC-4A235CE7AC09}"/>
    <dgm:cxn modelId="{E8030E47-DA81-1C48-81A4-2BE626BBD68D}" srcId="{901075B9-29D4-8943-A79E-015CA115C9E1}" destId="{8EB99F53-D3E6-E444-9110-B96B44BF1728}" srcOrd="5" destOrd="0" parTransId="{FF6C1713-940B-DC48-BB4D-BC18A924D8FE}" sibTransId="{0737037A-70DB-9C4A-A05E-C89FBCA2893A}"/>
    <dgm:cxn modelId="{A3CB13CC-FA45-634C-A7CD-B985E1762E08}" type="presOf" srcId="{9733DC3B-E718-6742-9B47-926333E82795}" destId="{A370B654-34F3-B249-B7B5-0473E0AF0218}" srcOrd="0" destOrd="0" presId="urn:microsoft.com/office/officeart/2005/8/layout/radial5"/>
    <dgm:cxn modelId="{173A6B9C-697C-164B-BC36-F5977FC96FA6}" type="presParOf" srcId="{3FF48967-D1E8-B44F-A55B-4F2A66431B44}" destId="{8C430ED4-D75B-4D40-B0AD-1072F7B876FA}" srcOrd="0" destOrd="0" presId="urn:microsoft.com/office/officeart/2005/8/layout/radial5"/>
    <dgm:cxn modelId="{114F810A-2499-E343-AE37-3E4AC7A8C0C0}" type="presParOf" srcId="{3FF48967-D1E8-B44F-A55B-4F2A66431B44}" destId="{93CD027A-3B27-C340-863A-30BBA702A04F}" srcOrd="1" destOrd="0" presId="urn:microsoft.com/office/officeart/2005/8/layout/radial5"/>
    <dgm:cxn modelId="{F25015BA-12C6-4649-94D4-C61E070271D3}" type="presParOf" srcId="{93CD027A-3B27-C340-863A-30BBA702A04F}" destId="{B778E66E-F5BB-7C48-802B-16AF9A70F2F3}" srcOrd="0" destOrd="0" presId="urn:microsoft.com/office/officeart/2005/8/layout/radial5"/>
    <dgm:cxn modelId="{DCC6BB98-59D9-1546-9F75-CC22C1E6D446}" type="presParOf" srcId="{3FF48967-D1E8-B44F-A55B-4F2A66431B44}" destId="{917ADE9B-E75B-3548-9877-14530B1B564B}" srcOrd="2" destOrd="0" presId="urn:microsoft.com/office/officeart/2005/8/layout/radial5"/>
    <dgm:cxn modelId="{488E377B-3E49-944F-BF7F-F299F8386D62}" type="presParOf" srcId="{3FF48967-D1E8-B44F-A55B-4F2A66431B44}" destId="{D7DF65EF-7617-D348-96EF-C05D8A5D6E9C}" srcOrd="3" destOrd="0" presId="urn:microsoft.com/office/officeart/2005/8/layout/radial5"/>
    <dgm:cxn modelId="{C0517401-E7E0-9A4D-829D-12F74C07F8EA}" type="presParOf" srcId="{D7DF65EF-7617-D348-96EF-C05D8A5D6E9C}" destId="{10271982-E605-C543-A503-01AC0BA7BE81}" srcOrd="0" destOrd="0" presId="urn:microsoft.com/office/officeart/2005/8/layout/radial5"/>
    <dgm:cxn modelId="{38EC6D99-917E-4D48-B7A5-57DB84560C28}" type="presParOf" srcId="{3FF48967-D1E8-B44F-A55B-4F2A66431B44}" destId="{3EFB3B0B-1AA1-9740-AF12-0251B75A8E49}" srcOrd="4" destOrd="0" presId="urn:microsoft.com/office/officeart/2005/8/layout/radial5"/>
    <dgm:cxn modelId="{0FF4D419-1A2E-E94C-9159-7B33F1C01231}" type="presParOf" srcId="{3FF48967-D1E8-B44F-A55B-4F2A66431B44}" destId="{1D3110EB-5504-E846-A879-8E938FE3133B}" srcOrd="5" destOrd="0" presId="urn:microsoft.com/office/officeart/2005/8/layout/radial5"/>
    <dgm:cxn modelId="{399B2456-3B43-8B4A-B442-64EA8275E7B6}" type="presParOf" srcId="{1D3110EB-5504-E846-A879-8E938FE3133B}" destId="{39BEE60F-876E-5D4E-A0FE-81AAB03D4408}" srcOrd="0" destOrd="0" presId="urn:microsoft.com/office/officeart/2005/8/layout/radial5"/>
    <dgm:cxn modelId="{2BDCEA08-8DDD-3043-B0AC-AE0321D0BC69}" type="presParOf" srcId="{3FF48967-D1E8-B44F-A55B-4F2A66431B44}" destId="{A370B654-34F3-B249-B7B5-0473E0AF0218}" srcOrd="6" destOrd="0" presId="urn:microsoft.com/office/officeart/2005/8/layout/radial5"/>
    <dgm:cxn modelId="{5030659C-8D28-A34B-AF08-E3C3E61D6885}" type="presParOf" srcId="{3FF48967-D1E8-B44F-A55B-4F2A66431B44}" destId="{3D216324-2743-C542-838D-9FE6013A695F}" srcOrd="7" destOrd="0" presId="urn:microsoft.com/office/officeart/2005/8/layout/radial5"/>
    <dgm:cxn modelId="{A8845441-63C0-0148-96B7-47DF4EBBAFCD}" type="presParOf" srcId="{3D216324-2743-C542-838D-9FE6013A695F}" destId="{664B4175-472F-CB4E-B22C-1CB7ACE10342}" srcOrd="0" destOrd="0" presId="urn:microsoft.com/office/officeart/2005/8/layout/radial5"/>
    <dgm:cxn modelId="{25FBEBF1-B8BB-CD44-AA80-69CABCA01FC1}" type="presParOf" srcId="{3FF48967-D1E8-B44F-A55B-4F2A66431B44}" destId="{4168EE11-5850-174C-8AE9-52C37F8E307F}" srcOrd="8" destOrd="0" presId="urn:microsoft.com/office/officeart/2005/8/layout/radial5"/>
    <dgm:cxn modelId="{BC53C67F-A6DD-414E-ABC9-5F93FECFCC17}" type="presParOf" srcId="{3FF48967-D1E8-B44F-A55B-4F2A66431B44}" destId="{8B42AE6B-3C18-5147-A0D5-487EC42A7906}" srcOrd="9" destOrd="0" presId="urn:microsoft.com/office/officeart/2005/8/layout/radial5"/>
    <dgm:cxn modelId="{6416734B-7064-0F41-9E4E-C60BAA1A8AEC}" type="presParOf" srcId="{8B42AE6B-3C18-5147-A0D5-487EC42A7906}" destId="{93BBEFCD-4CCF-1A42-B6A6-77207B348352}" srcOrd="0" destOrd="0" presId="urn:microsoft.com/office/officeart/2005/8/layout/radial5"/>
    <dgm:cxn modelId="{B2C7E058-1ED6-5A4B-8C28-19CC1240E53B}" type="presParOf" srcId="{3FF48967-D1E8-B44F-A55B-4F2A66431B44}" destId="{5264EC9B-A29D-4A43-BAE8-18BCF11AAD4E}" srcOrd="10" destOrd="0" presId="urn:microsoft.com/office/officeart/2005/8/layout/radial5"/>
    <dgm:cxn modelId="{BE6452F1-4B56-4547-B9D9-285F2B96E36C}" type="presParOf" srcId="{3FF48967-D1E8-B44F-A55B-4F2A66431B44}" destId="{B59E397F-190C-1A4C-8B01-3CC4B913825B}" srcOrd="11" destOrd="0" presId="urn:microsoft.com/office/officeart/2005/8/layout/radial5"/>
    <dgm:cxn modelId="{D042CDCD-6F9E-8B41-B886-9A7317431C41}" type="presParOf" srcId="{B59E397F-190C-1A4C-8B01-3CC4B913825B}" destId="{406FF12D-A444-ED47-86B2-66452E0F49FC}" srcOrd="0" destOrd="0" presId="urn:microsoft.com/office/officeart/2005/8/layout/radial5"/>
    <dgm:cxn modelId="{96F9FB9C-92F7-0B4F-9032-76A8E3E27AB4}" type="presParOf" srcId="{3FF48967-D1E8-B44F-A55B-4F2A66431B44}" destId="{E9813551-426A-7A4C-A47A-76565FEB3C48}" srcOrd="12" destOrd="0" presId="urn:microsoft.com/office/officeart/2005/8/layout/radial5"/>
    <dgm:cxn modelId="{7DFA591E-4888-714E-A854-3064E544ABEE}" type="presParOf" srcId="{3FF48967-D1E8-B44F-A55B-4F2A66431B44}" destId="{5B2730D3-5FEC-A04F-8A63-6CEF44C1E5F8}" srcOrd="13" destOrd="0" presId="urn:microsoft.com/office/officeart/2005/8/layout/radial5"/>
    <dgm:cxn modelId="{DEADFF46-CDDB-8E46-B81B-2C7B61625403}" type="presParOf" srcId="{5B2730D3-5FEC-A04F-8A63-6CEF44C1E5F8}" destId="{47825FDE-D750-C247-BFDC-5E86E3D3E118}" srcOrd="0" destOrd="0" presId="urn:microsoft.com/office/officeart/2005/8/layout/radial5"/>
    <dgm:cxn modelId="{8941D9A6-EBA8-B348-9680-6297CCE8821F}" type="presParOf" srcId="{3FF48967-D1E8-B44F-A55B-4F2A66431B44}" destId="{5B2FEA63-DD61-3348-AAC3-F7C880189A91}" srcOrd="14" destOrd="0" presId="urn:microsoft.com/office/officeart/2005/8/layout/radial5"/>
    <dgm:cxn modelId="{79B6A8D0-DA9F-0647-8830-9FC4C8AC9315}" type="presParOf" srcId="{3FF48967-D1E8-B44F-A55B-4F2A66431B44}" destId="{43481AA8-1E44-8447-851A-E5257A1794A6}" srcOrd="15" destOrd="0" presId="urn:microsoft.com/office/officeart/2005/8/layout/radial5"/>
    <dgm:cxn modelId="{88AF8A58-2441-3945-B6F5-87058E2347D7}" type="presParOf" srcId="{43481AA8-1E44-8447-851A-E5257A1794A6}" destId="{F75FDDC9-A4B9-984A-99FA-4FEE9D1593CA}" srcOrd="0" destOrd="0" presId="urn:microsoft.com/office/officeart/2005/8/layout/radial5"/>
    <dgm:cxn modelId="{AF5AE9A0-9E6B-374C-B90A-285C05B8432A}" type="presParOf" srcId="{3FF48967-D1E8-B44F-A55B-4F2A66431B44}" destId="{F6747441-25D9-AF4B-9F5E-316553CE694B}" srcOrd="1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3FBAC1-B89F-0C43-BCDF-2BF00B9CA004}"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zh-CN" altLang="en-US"/>
        </a:p>
      </dgm:t>
    </dgm:pt>
    <dgm:pt modelId="{BBE90A80-A902-004F-8FCB-89EBD44F7B97}">
      <dgm:prSet phldrT="[文本]"/>
      <dgm:spPr/>
      <dgm:t>
        <a:bodyPr/>
        <a:lstStyle/>
        <a:p>
          <a:r>
            <a:rPr lang="zh-CN" altLang="en-US" dirty="0" smtClean="0"/>
            <a:t>测量方式</a:t>
          </a:r>
        </a:p>
      </dgm:t>
    </dgm:pt>
    <dgm:pt modelId="{AE402630-3E8A-634D-AE20-DEC844AD78F5}" type="parTrans" cxnId="{B5370C84-989E-0744-B3B3-0635A9F04C06}">
      <dgm:prSet/>
      <dgm:spPr/>
      <dgm:t>
        <a:bodyPr/>
        <a:lstStyle/>
        <a:p>
          <a:endParaRPr lang="zh-CN" altLang="en-US"/>
        </a:p>
      </dgm:t>
    </dgm:pt>
    <dgm:pt modelId="{F6D672F1-23A3-714C-ABD2-06CA5F917769}" type="sibTrans" cxnId="{B5370C84-989E-0744-B3B3-0635A9F04C06}">
      <dgm:prSet/>
      <dgm:spPr/>
      <dgm:t>
        <a:bodyPr/>
        <a:lstStyle/>
        <a:p>
          <a:endParaRPr lang="zh-CN" altLang="en-US"/>
        </a:p>
      </dgm:t>
    </dgm:pt>
    <dgm:pt modelId="{0DD4E0BE-94CD-9541-9CDE-389BD9A8974C}">
      <dgm:prSet phldrT="[文本]">
        <dgm:style>
          <a:lnRef idx="2">
            <a:schemeClr val="accent2"/>
          </a:lnRef>
          <a:fillRef idx="1">
            <a:schemeClr val="lt1"/>
          </a:fillRef>
          <a:effectRef idx="0">
            <a:schemeClr val="accent2"/>
          </a:effectRef>
          <a:fontRef idx="minor">
            <a:schemeClr val="dk1"/>
          </a:fontRef>
        </dgm:style>
      </dgm:prSet>
      <dgm:spPr/>
      <dgm:t>
        <a:bodyPr/>
        <a:lstStyle/>
        <a:p>
          <a:r>
            <a:rPr lang="zh-CN" altLang="en-US" dirty="0" smtClean="0"/>
            <a:t>主动测量</a:t>
          </a:r>
          <a:endParaRPr lang="zh-CN" altLang="en-US" dirty="0"/>
        </a:p>
      </dgm:t>
    </dgm:pt>
    <dgm:pt modelId="{5653F286-6490-6B4B-B7F2-7002D94076EA}" type="parTrans" cxnId="{135E6EFE-1B1B-4A44-B002-B0ED5E543CE2}">
      <dgm:prSet/>
      <dgm:spPr/>
      <dgm:t>
        <a:bodyPr/>
        <a:lstStyle/>
        <a:p>
          <a:endParaRPr lang="zh-CN" altLang="en-US"/>
        </a:p>
      </dgm:t>
    </dgm:pt>
    <dgm:pt modelId="{E7A7502E-97EC-C24F-A0B1-7CBD939634B5}" type="sibTrans" cxnId="{135E6EFE-1B1B-4A44-B002-B0ED5E543CE2}">
      <dgm:prSet/>
      <dgm:spPr/>
      <dgm:t>
        <a:bodyPr/>
        <a:lstStyle/>
        <a:p>
          <a:endParaRPr lang="zh-CN" altLang="en-US"/>
        </a:p>
      </dgm:t>
    </dgm:pt>
    <dgm:pt modelId="{C957038A-61CC-C743-9BC2-8CCC1A5FAD1B}">
      <dgm:prSet phldrT="[文本]">
        <dgm:style>
          <a:lnRef idx="2">
            <a:schemeClr val="accent2"/>
          </a:lnRef>
          <a:fillRef idx="1">
            <a:schemeClr val="lt1"/>
          </a:fillRef>
          <a:effectRef idx="0">
            <a:schemeClr val="accent2"/>
          </a:effectRef>
          <a:fontRef idx="minor">
            <a:schemeClr val="dk1"/>
          </a:fontRef>
        </dgm:style>
      </dgm:prSet>
      <dgm:spPr/>
      <dgm:t>
        <a:bodyPr/>
        <a:lstStyle/>
        <a:p>
          <a:r>
            <a:rPr lang="zh-CN" altLang="en-US" dirty="0" smtClean="0"/>
            <a:t>被动测量</a:t>
          </a:r>
          <a:endParaRPr lang="zh-CN" altLang="en-US" dirty="0"/>
        </a:p>
      </dgm:t>
    </dgm:pt>
    <dgm:pt modelId="{1DB5D278-F56E-A743-9E03-DA79EE4C065F}" type="parTrans" cxnId="{671540EA-4353-174D-8CDC-355C840720E0}">
      <dgm:prSet/>
      <dgm:spPr/>
      <dgm:t>
        <a:bodyPr/>
        <a:lstStyle/>
        <a:p>
          <a:endParaRPr lang="zh-CN" altLang="en-US"/>
        </a:p>
      </dgm:t>
    </dgm:pt>
    <dgm:pt modelId="{F0AFF343-1472-3C4A-AD40-48207431572B}" type="sibTrans" cxnId="{671540EA-4353-174D-8CDC-355C840720E0}">
      <dgm:prSet/>
      <dgm:spPr/>
      <dgm:t>
        <a:bodyPr/>
        <a:lstStyle/>
        <a:p>
          <a:endParaRPr lang="zh-CN" altLang="en-US"/>
        </a:p>
      </dgm:t>
    </dgm:pt>
    <dgm:pt modelId="{FBF11D61-9CBA-7B4E-9CAA-865E7D80FC73}">
      <dgm:prSet phldrT="[文本]"/>
      <dgm:spPr/>
      <dgm:t>
        <a:bodyPr/>
        <a:lstStyle/>
        <a:p>
          <a:r>
            <a:rPr lang="zh-CN" altLang="en-US" dirty="0" smtClean="0"/>
            <a:t>测量内容</a:t>
          </a:r>
          <a:endParaRPr lang="zh-CN" altLang="en-US" dirty="0"/>
        </a:p>
      </dgm:t>
    </dgm:pt>
    <dgm:pt modelId="{7D9BA46F-16D2-0B49-9B6D-236867401E07}" type="parTrans" cxnId="{8C953BD6-7A08-2C45-BF5C-4F100217E509}">
      <dgm:prSet/>
      <dgm:spPr/>
      <dgm:t>
        <a:bodyPr/>
        <a:lstStyle/>
        <a:p>
          <a:endParaRPr lang="zh-CN" altLang="en-US"/>
        </a:p>
      </dgm:t>
    </dgm:pt>
    <dgm:pt modelId="{5B1E5DE4-4FFA-EA4B-8A35-743A49F8CE1D}" type="sibTrans" cxnId="{8C953BD6-7A08-2C45-BF5C-4F100217E509}">
      <dgm:prSet/>
      <dgm:spPr/>
      <dgm:t>
        <a:bodyPr/>
        <a:lstStyle/>
        <a:p>
          <a:endParaRPr lang="zh-CN" altLang="en-US"/>
        </a:p>
      </dgm:t>
    </dgm:pt>
    <dgm:pt modelId="{C11B2136-2199-B145-B995-C5337449A66A}">
      <dgm:prSet phldrT="[文本]">
        <dgm:style>
          <a:lnRef idx="2">
            <a:schemeClr val="accent2"/>
          </a:lnRef>
          <a:fillRef idx="1">
            <a:schemeClr val="lt1"/>
          </a:fillRef>
          <a:effectRef idx="0">
            <a:schemeClr val="accent2"/>
          </a:effectRef>
          <a:fontRef idx="minor">
            <a:schemeClr val="dk1"/>
          </a:fontRef>
        </dgm:style>
      </dgm:prSet>
      <dgm:spPr/>
      <dgm:t>
        <a:bodyPr/>
        <a:lstStyle/>
        <a:p>
          <a:r>
            <a:rPr lang="zh-CN" altLang="en-US" dirty="0" smtClean="0"/>
            <a:t>拓扑测量</a:t>
          </a:r>
          <a:endParaRPr lang="zh-CN" altLang="en-US" dirty="0"/>
        </a:p>
      </dgm:t>
    </dgm:pt>
    <dgm:pt modelId="{D472165C-BF27-6249-9E4B-C22E72A70090}" type="parTrans" cxnId="{0B004CF8-B83B-0E47-9070-5D381267A921}">
      <dgm:prSet/>
      <dgm:spPr/>
      <dgm:t>
        <a:bodyPr/>
        <a:lstStyle/>
        <a:p>
          <a:endParaRPr lang="zh-CN" altLang="en-US"/>
        </a:p>
      </dgm:t>
    </dgm:pt>
    <dgm:pt modelId="{1A59B386-B1F4-F14F-AC57-04021BF5DFFD}" type="sibTrans" cxnId="{0B004CF8-B83B-0E47-9070-5D381267A921}">
      <dgm:prSet/>
      <dgm:spPr/>
      <dgm:t>
        <a:bodyPr/>
        <a:lstStyle/>
        <a:p>
          <a:endParaRPr lang="zh-CN" altLang="en-US"/>
        </a:p>
      </dgm:t>
    </dgm:pt>
    <dgm:pt modelId="{624AC68C-A50D-EF42-9456-1121AB26BADB}">
      <dgm:prSet phldrT="[文本]">
        <dgm:style>
          <a:lnRef idx="2">
            <a:schemeClr val="accent2"/>
          </a:lnRef>
          <a:fillRef idx="1">
            <a:schemeClr val="lt1"/>
          </a:fillRef>
          <a:effectRef idx="0">
            <a:schemeClr val="accent2"/>
          </a:effectRef>
          <a:fontRef idx="minor">
            <a:schemeClr val="dk1"/>
          </a:fontRef>
        </dgm:style>
      </dgm:prSet>
      <dgm:spPr/>
      <dgm:t>
        <a:bodyPr/>
        <a:lstStyle/>
        <a:p>
          <a:r>
            <a:rPr lang="zh-CN" altLang="en-US" dirty="0" smtClean="0"/>
            <a:t>性能测量</a:t>
          </a:r>
          <a:endParaRPr lang="zh-CN" altLang="en-US" dirty="0"/>
        </a:p>
      </dgm:t>
    </dgm:pt>
    <dgm:pt modelId="{7964BDCE-C3AD-D64A-91A3-BE4972310229}" type="parTrans" cxnId="{7A4059A1-EE51-4342-9453-1F64BC75A305}">
      <dgm:prSet/>
      <dgm:spPr/>
      <dgm:t>
        <a:bodyPr/>
        <a:lstStyle/>
        <a:p>
          <a:endParaRPr lang="zh-CN" altLang="en-US"/>
        </a:p>
      </dgm:t>
    </dgm:pt>
    <dgm:pt modelId="{D036F728-249C-B446-B699-62053F812B14}" type="sibTrans" cxnId="{7A4059A1-EE51-4342-9453-1F64BC75A305}">
      <dgm:prSet/>
      <dgm:spPr/>
      <dgm:t>
        <a:bodyPr/>
        <a:lstStyle/>
        <a:p>
          <a:endParaRPr lang="zh-CN" altLang="en-US"/>
        </a:p>
      </dgm:t>
    </dgm:pt>
    <dgm:pt modelId="{9503C9BC-9FDF-464F-86F2-84E92B4FD96D}">
      <dgm:prSet phldrT="[文本]">
        <dgm:style>
          <a:lnRef idx="2">
            <a:schemeClr val="accent2"/>
          </a:lnRef>
          <a:fillRef idx="1">
            <a:schemeClr val="lt1"/>
          </a:fillRef>
          <a:effectRef idx="0">
            <a:schemeClr val="accent2"/>
          </a:effectRef>
          <a:fontRef idx="minor">
            <a:schemeClr val="dk1"/>
          </a:fontRef>
        </dgm:style>
      </dgm:prSet>
      <dgm:spPr/>
      <dgm:t>
        <a:bodyPr/>
        <a:lstStyle/>
        <a:p>
          <a:r>
            <a:rPr lang="zh-CN" altLang="en-US" dirty="0" smtClean="0"/>
            <a:t>流量测量</a:t>
          </a:r>
        </a:p>
      </dgm:t>
    </dgm:pt>
    <dgm:pt modelId="{CBBB5488-6F30-7F44-83EC-CF091B683C50}" type="parTrans" cxnId="{06019C38-A829-AC4C-AB40-1D0BABA5837C}">
      <dgm:prSet/>
      <dgm:spPr/>
      <dgm:t>
        <a:bodyPr/>
        <a:lstStyle/>
        <a:p>
          <a:endParaRPr lang="zh-CN" altLang="en-US"/>
        </a:p>
      </dgm:t>
    </dgm:pt>
    <dgm:pt modelId="{A16E2B03-B414-1A4F-9020-2780798102CF}" type="sibTrans" cxnId="{06019C38-A829-AC4C-AB40-1D0BABA5837C}">
      <dgm:prSet/>
      <dgm:spPr/>
      <dgm:t>
        <a:bodyPr/>
        <a:lstStyle/>
        <a:p>
          <a:endParaRPr lang="zh-CN" altLang="en-US"/>
        </a:p>
      </dgm:t>
    </dgm:pt>
    <dgm:pt modelId="{8F1FC943-B132-4945-A276-DEDE5DCFD73F}">
      <dgm:prSet phldrT="[文本]"/>
      <dgm:spPr/>
      <dgm:t>
        <a:bodyPr/>
        <a:lstStyle/>
        <a:p>
          <a:r>
            <a:rPr lang="zh-CN" altLang="en-US" dirty="0" smtClean="0"/>
            <a:t>测量点所在层次</a:t>
          </a:r>
        </a:p>
      </dgm:t>
    </dgm:pt>
    <dgm:pt modelId="{CB626731-48F0-5D45-9359-3CF98E1BE2AC}" type="parTrans" cxnId="{8985E7C7-5757-894E-A82F-B7C1D74CC392}">
      <dgm:prSet/>
      <dgm:spPr/>
      <dgm:t>
        <a:bodyPr/>
        <a:lstStyle/>
        <a:p>
          <a:endParaRPr lang="zh-CN" altLang="en-US"/>
        </a:p>
      </dgm:t>
    </dgm:pt>
    <dgm:pt modelId="{A6EC8270-ABA0-E447-8DDC-D611DB48FE0B}" type="sibTrans" cxnId="{8985E7C7-5757-894E-A82F-B7C1D74CC392}">
      <dgm:prSet/>
      <dgm:spPr/>
      <dgm:t>
        <a:bodyPr/>
        <a:lstStyle/>
        <a:p>
          <a:endParaRPr lang="zh-CN" altLang="en-US"/>
        </a:p>
      </dgm:t>
    </dgm:pt>
    <dgm:pt modelId="{AE21A6C5-E98F-0B41-AF44-B338B60CB467}">
      <dgm:prSet phldrT="[文本]"/>
      <dgm:spPr/>
      <dgm:t>
        <a:bodyPr/>
        <a:lstStyle/>
        <a:p>
          <a:r>
            <a:rPr lang="zh-CN" altLang="en-US" dirty="0" smtClean="0"/>
            <a:t>网络层测量</a:t>
          </a:r>
        </a:p>
      </dgm:t>
    </dgm:pt>
    <dgm:pt modelId="{19223F2D-0C42-194D-BFEF-7BB88993314F}" type="parTrans" cxnId="{65093595-E637-5449-B6F4-F3403D3F9BC0}">
      <dgm:prSet/>
      <dgm:spPr/>
      <dgm:t>
        <a:bodyPr/>
        <a:lstStyle/>
        <a:p>
          <a:endParaRPr lang="zh-CN" altLang="en-US"/>
        </a:p>
      </dgm:t>
    </dgm:pt>
    <dgm:pt modelId="{5BC63E0C-4595-0F47-8D4E-2A668C91F7AD}" type="sibTrans" cxnId="{65093595-E637-5449-B6F4-F3403D3F9BC0}">
      <dgm:prSet/>
      <dgm:spPr/>
      <dgm:t>
        <a:bodyPr/>
        <a:lstStyle/>
        <a:p>
          <a:endParaRPr lang="zh-CN" altLang="en-US"/>
        </a:p>
      </dgm:t>
    </dgm:pt>
    <dgm:pt modelId="{BDFFF3BC-DF43-F240-BAAC-FC853DB2212F}">
      <dgm:prSet phldrT="[文本]"/>
      <dgm:spPr/>
      <dgm:t>
        <a:bodyPr/>
        <a:lstStyle/>
        <a:p>
          <a:r>
            <a:rPr lang="zh-CN" altLang="en-US" dirty="0" smtClean="0"/>
            <a:t>应用层测量</a:t>
          </a:r>
        </a:p>
      </dgm:t>
    </dgm:pt>
    <dgm:pt modelId="{5DBA5B26-866D-0A41-B06A-4BEB60D88C8D}" type="parTrans" cxnId="{DAFC0C19-BFCB-8C46-AA2E-80F171380FB0}">
      <dgm:prSet/>
      <dgm:spPr/>
      <dgm:t>
        <a:bodyPr/>
        <a:lstStyle/>
        <a:p>
          <a:endParaRPr lang="zh-CN" altLang="en-US"/>
        </a:p>
      </dgm:t>
    </dgm:pt>
    <dgm:pt modelId="{894AB1FA-19BC-B347-B72E-7927DC923E91}" type="sibTrans" cxnId="{DAFC0C19-BFCB-8C46-AA2E-80F171380FB0}">
      <dgm:prSet/>
      <dgm:spPr/>
      <dgm:t>
        <a:bodyPr/>
        <a:lstStyle/>
        <a:p>
          <a:endParaRPr lang="zh-CN" altLang="en-US"/>
        </a:p>
      </dgm:t>
    </dgm:pt>
    <dgm:pt modelId="{F9A4D95A-F9F5-BE43-A8AF-F47F9BC11FE5}">
      <dgm:prSet phldrT="[文本]"/>
      <dgm:spPr/>
      <dgm:t>
        <a:bodyPr/>
        <a:lstStyle/>
        <a:p>
          <a:r>
            <a:rPr lang="zh-CN" altLang="en-US" dirty="0" smtClean="0"/>
            <a:t>测量者是否知情</a:t>
          </a:r>
        </a:p>
      </dgm:t>
    </dgm:pt>
    <dgm:pt modelId="{DA0A99E8-9C92-5643-AAC0-4B651E0CB687}" type="parTrans" cxnId="{296CFC01-BE1E-7743-928D-6AE51AD7299A}">
      <dgm:prSet/>
      <dgm:spPr/>
      <dgm:t>
        <a:bodyPr/>
        <a:lstStyle/>
        <a:p>
          <a:endParaRPr lang="zh-CN" altLang="en-US"/>
        </a:p>
      </dgm:t>
    </dgm:pt>
    <dgm:pt modelId="{8D3E8F67-1A4F-5A48-911E-0C084D56E656}" type="sibTrans" cxnId="{296CFC01-BE1E-7743-928D-6AE51AD7299A}">
      <dgm:prSet/>
      <dgm:spPr/>
      <dgm:t>
        <a:bodyPr/>
        <a:lstStyle/>
        <a:p>
          <a:endParaRPr lang="zh-CN" altLang="en-US"/>
        </a:p>
      </dgm:t>
    </dgm:pt>
    <dgm:pt modelId="{B8F01681-E8B7-204C-B035-2D253802798B}">
      <dgm:prSet phldrT="[文本]"/>
      <dgm:spPr/>
      <dgm:t>
        <a:bodyPr/>
        <a:lstStyle/>
        <a:p>
          <a:r>
            <a:rPr lang="zh-CN" altLang="en-US" dirty="0" smtClean="0"/>
            <a:t>协作式测量</a:t>
          </a:r>
        </a:p>
      </dgm:t>
    </dgm:pt>
    <dgm:pt modelId="{387087FF-631B-F940-B253-B2E9EB776BE4}" type="parTrans" cxnId="{89CB97C9-426A-BC44-BCD6-B68381040C83}">
      <dgm:prSet/>
      <dgm:spPr/>
      <dgm:t>
        <a:bodyPr/>
        <a:lstStyle/>
        <a:p>
          <a:endParaRPr lang="zh-CN" altLang="en-US"/>
        </a:p>
      </dgm:t>
    </dgm:pt>
    <dgm:pt modelId="{BFA22B02-7CC1-2846-986B-0AF49AFB2840}" type="sibTrans" cxnId="{89CB97C9-426A-BC44-BCD6-B68381040C83}">
      <dgm:prSet/>
      <dgm:spPr/>
      <dgm:t>
        <a:bodyPr/>
        <a:lstStyle/>
        <a:p>
          <a:endParaRPr lang="zh-CN" altLang="en-US"/>
        </a:p>
      </dgm:t>
    </dgm:pt>
    <dgm:pt modelId="{E6E8CC20-BCF2-2B40-B166-7868E67CCDFA}">
      <dgm:prSet phldrT="[文本]"/>
      <dgm:spPr/>
      <dgm:t>
        <a:bodyPr/>
        <a:lstStyle/>
        <a:p>
          <a:r>
            <a:rPr lang="zh-CN" altLang="en-US" dirty="0" smtClean="0"/>
            <a:t>非协作式测量</a:t>
          </a:r>
        </a:p>
      </dgm:t>
    </dgm:pt>
    <dgm:pt modelId="{52380E72-2E13-9442-B527-CA6A3037214F}" type="parTrans" cxnId="{547B9142-2756-BC49-AD02-7E8AE76558BB}">
      <dgm:prSet/>
      <dgm:spPr/>
      <dgm:t>
        <a:bodyPr/>
        <a:lstStyle/>
        <a:p>
          <a:endParaRPr lang="zh-CN" altLang="en-US"/>
        </a:p>
      </dgm:t>
    </dgm:pt>
    <dgm:pt modelId="{95E6015B-C086-CC49-AE5D-48BBEBB37CFA}" type="sibTrans" cxnId="{547B9142-2756-BC49-AD02-7E8AE76558BB}">
      <dgm:prSet/>
      <dgm:spPr/>
      <dgm:t>
        <a:bodyPr/>
        <a:lstStyle/>
        <a:p>
          <a:endParaRPr lang="zh-CN" altLang="en-US"/>
        </a:p>
      </dgm:t>
    </dgm:pt>
    <dgm:pt modelId="{7CB922B9-116A-3148-BE4A-9623CB8F5763}">
      <dgm:prSet phldrT="[文本]"/>
      <dgm:spPr/>
      <dgm:t>
        <a:bodyPr/>
        <a:lstStyle/>
        <a:p>
          <a:r>
            <a:rPr lang="zh-CN" altLang="en-US" dirty="0" smtClean="0"/>
            <a:t>测量所采用的协议</a:t>
          </a:r>
        </a:p>
      </dgm:t>
    </dgm:pt>
    <dgm:pt modelId="{116D549C-B139-AD48-9016-5C54425C3F3F}" type="parTrans" cxnId="{A3FBA69E-C654-5E46-9833-FA86A485D118}">
      <dgm:prSet/>
      <dgm:spPr/>
      <dgm:t>
        <a:bodyPr/>
        <a:lstStyle/>
        <a:p>
          <a:endParaRPr lang="zh-CN" altLang="en-US"/>
        </a:p>
      </dgm:t>
    </dgm:pt>
    <dgm:pt modelId="{2860D60F-6212-C040-B62D-3253D50F688D}" type="sibTrans" cxnId="{A3FBA69E-C654-5E46-9833-FA86A485D118}">
      <dgm:prSet/>
      <dgm:spPr/>
      <dgm:t>
        <a:bodyPr/>
        <a:lstStyle/>
        <a:p>
          <a:endParaRPr lang="zh-CN" altLang="en-US"/>
        </a:p>
      </dgm:t>
    </dgm:pt>
    <dgm:pt modelId="{E2DF5350-0042-714E-98CB-C64B1A5BCA29}">
      <dgm:prSet phldrT="[文本]"/>
      <dgm:spPr/>
      <dgm:t>
        <a:bodyPr/>
        <a:lstStyle/>
        <a:p>
          <a:r>
            <a:rPr lang="zh-CN" altLang="en-US" dirty="0" smtClean="0"/>
            <a:t>基于</a:t>
          </a:r>
          <a:r>
            <a:rPr lang="en-US" altLang="zh-CN" dirty="0" smtClean="0"/>
            <a:t>BGP</a:t>
          </a:r>
          <a:r>
            <a:rPr lang="zh-CN" altLang="en-US" dirty="0" smtClean="0"/>
            <a:t>协议</a:t>
          </a:r>
        </a:p>
      </dgm:t>
    </dgm:pt>
    <dgm:pt modelId="{CD87914B-F159-3649-A8C9-CC7154607A3C}" type="parTrans" cxnId="{F5595F13-4564-354C-A51D-94DB6CCE188E}">
      <dgm:prSet/>
      <dgm:spPr/>
      <dgm:t>
        <a:bodyPr/>
        <a:lstStyle/>
        <a:p>
          <a:endParaRPr lang="zh-CN" altLang="en-US"/>
        </a:p>
      </dgm:t>
    </dgm:pt>
    <dgm:pt modelId="{19F32F24-18A4-6947-94CA-9858051863CA}" type="sibTrans" cxnId="{F5595F13-4564-354C-A51D-94DB6CCE188E}">
      <dgm:prSet/>
      <dgm:spPr/>
      <dgm:t>
        <a:bodyPr/>
        <a:lstStyle/>
        <a:p>
          <a:endParaRPr lang="zh-CN" altLang="en-US"/>
        </a:p>
      </dgm:t>
    </dgm:pt>
    <dgm:pt modelId="{36FE70F3-25D9-9C41-ACB7-E8F956817D97}">
      <dgm:prSet phldrT="[文本]"/>
      <dgm:spPr/>
      <dgm:t>
        <a:bodyPr/>
        <a:lstStyle/>
        <a:p>
          <a:r>
            <a:rPr lang="zh-CN" altLang="en-US" dirty="0" smtClean="0"/>
            <a:t>基于</a:t>
          </a:r>
          <a:r>
            <a:rPr lang="en-US" altLang="zh-CN" dirty="0" smtClean="0"/>
            <a:t>TCP</a:t>
          </a:r>
          <a:r>
            <a:rPr lang="zh-CN" altLang="en-US" dirty="0" smtClean="0"/>
            <a:t>协议</a:t>
          </a:r>
        </a:p>
      </dgm:t>
    </dgm:pt>
    <dgm:pt modelId="{58C47312-304A-E243-8F0D-A7FA530EBE31}" type="parTrans" cxnId="{5348C9A2-EC2D-A347-9CF5-4AD7F218BF8B}">
      <dgm:prSet/>
      <dgm:spPr/>
      <dgm:t>
        <a:bodyPr/>
        <a:lstStyle/>
        <a:p>
          <a:endParaRPr lang="zh-CN" altLang="en-US"/>
        </a:p>
      </dgm:t>
    </dgm:pt>
    <dgm:pt modelId="{284C1D08-FB93-9241-B911-534F857C1880}" type="sibTrans" cxnId="{5348C9A2-EC2D-A347-9CF5-4AD7F218BF8B}">
      <dgm:prSet/>
      <dgm:spPr/>
      <dgm:t>
        <a:bodyPr/>
        <a:lstStyle/>
        <a:p>
          <a:endParaRPr lang="zh-CN" altLang="en-US"/>
        </a:p>
      </dgm:t>
    </dgm:pt>
    <dgm:pt modelId="{16133947-99D5-554C-A688-E5E2BC16C1A2}">
      <dgm:prSet phldrT="[文本]"/>
      <dgm:spPr/>
      <dgm:t>
        <a:bodyPr/>
        <a:lstStyle/>
        <a:p>
          <a:r>
            <a:rPr lang="zh-CN" altLang="en-US" dirty="0" smtClean="0"/>
            <a:t>基于</a:t>
          </a:r>
          <a:r>
            <a:rPr lang="en-US" altLang="zh-CN" dirty="0" smtClean="0"/>
            <a:t>SNMP</a:t>
          </a:r>
          <a:r>
            <a:rPr lang="zh-CN" altLang="en-US" dirty="0" smtClean="0"/>
            <a:t>协议</a:t>
          </a:r>
        </a:p>
      </dgm:t>
    </dgm:pt>
    <dgm:pt modelId="{D09323CB-906D-8B42-A094-974A7E902002}" type="parTrans" cxnId="{762404D8-1BB2-7046-AA53-1958C42BC244}">
      <dgm:prSet/>
      <dgm:spPr/>
      <dgm:t>
        <a:bodyPr/>
        <a:lstStyle/>
        <a:p>
          <a:endParaRPr lang="zh-CN" altLang="en-US"/>
        </a:p>
      </dgm:t>
    </dgm:pt>
    <dgm:pt modelId="{1F48FE77-FC50-8644-91D8-87CE794A0AB0}" type="sibTrans" cxnId="{762404D8-1BB2-7046-AA53-1958C42BC244}">
      <dgm:prSet/>
      <dgm:spPr/>
      <dgm:t>
        <a:bodyPr/>
        <a:lstStyle/>
        <a:p>
          <a:endParaRPr lang="zh-CN" altLang="en-US"/>
        </a:p>
      </dgm:t>
    </dgm:pt>
    <dgm:pt modelId="{031CAFC1-13EB-9E46-B0F0-2C94F7AA0A72}" type="pres">
      <dgm:prSet presAssocID="{883FBAC1-B89F-0C43-BCDF-2BF00B9CA004}" presName="diagram" presStyleCnt="0">
        <dgm:presLayoutVars>
          <dgm:chPref val="1"/>
          <dgm:dir/>
          <dgm:animOne val="branch"/>
          <dgm:animLvl val="lvl"/>
          <dgm:resizeHandles/>
        </dgm:presLayoutVars>
      </dgm:prSet>
      <dgm:spPr/>
      <dgm:t>
        <a:bodyPr/>
        <a:lstStyle/>
        <a:p>
          <a:endParaRPr lang="zh-CN" altLang="en-US"/>
        </a:p>
      </dgm:t>
    </dgm:pt>
    <dgm:pt modelId="{D1B01DED-462C-9443-908F-917D59E75BB4}" type="pres">
      <dgm:prSet presAssocID="{BBE90A80-A902-004F-8FCB-89EBD44F7B97}" presName="root" presStyleCnt="0"/>
      <dgm:spPr/>
    </dgm:pt>
    <dgm:pt modelId="{C4DA5CF9-6275-8D4F-BFA3-0F7C6EF6CF12}" type="pres">
      <dgm:prSet presAssocID="{BBE90A80-A902-004F-8FCB-89EBD44F7B97}" presName="rootComposite" presStyleCnt="0"/>
      <dgm:spPr/>
    </dgm:pt>
    <dgm:pt modelId="{6554690E-544A-A84A-9034-2820A1FA5E31}" type="pres">
      <dgm:prSet presAssocID="{BBE90A80-A902-004F-8FCB-89EBD44F7B97}" presName="rootText" presStyleLbl="node1" presStyleIdx="0" presStyleCnt="5"/>
      <dgm:spPr/>
      <dgm:t>
        <a:bodyPr/>
        <a:lstStyle/>
        <a:p>
          <a:endParaRPr lang="zh-CN" altLang="en-US"/>
        </a:p>
      </dgm:t>
    </dgm:pt>
    <dgm:pt modelId="{A022BF7A-8143-8749-B212-AD7C35D9F049}" type="pres">
      <dgm:prSet presAssocID="{BBE90A80-A902-004F-8FCB-89EBD44F7B97}" presName="rootConnector" presStyleLbl="node1" presStyleIdx="0" presStyleCnt="5"/>
      <dgm:spPr/>
      <dgm:t>
        <a:bodyPr/>
        <a:lstStyle/>
        <a:p>
          <a:endParaRPr lang="zh-CN" altLang="en-US"/>
        </a:p>
      </dgm:t>
    </dgm:pt>
    <dgm:pt modelId="{F2FEE585-F3E5-2F44-ABA6-3286F5A352C7}" type="pres">
      <dgm:prSet presAssocID="{BBE90A80-A902-004F-8FCB-89EBD44F7B97}" presName="childShape" presStyleCnt="0"/>
      <dgm:spPr/>
    </dgm:pt>
    <dgm:pt modelId="{ED7DD769-B7B3-2349-A901-B3F816C20355}" type="pres">
      <dgm:prSet presAssocID="{5653F286-6490-6B4B-B7F2-7002D94076EA}" presName="Name13" presStyleLbl="parChTrans1D2" presStyleIdx="0" presStyleCnt="12"/>
      <dgm:spPr/>
      <dgm:t>
        <a:bodyPr/>
        <a:lstStyle/>
        <a:p>
          <a:endParaRPr lang="zh-CN" altLang="en-US"/>
        </a:p>
      </dgm:t>
    </dgm:pt>
    <dgm:pt modelId="{38366191-8A7B-674E-8F98-7AE457B680CD}" type="pres">
      <dgm:prSet presAssocID="{0DD4E0BE-94CD-9541-9CDE-389BD9A8974C}" presName="childText" presStyleLbl="bgAcc1" presStyleIdx="0" presStyleCnt="12">
        <dgm:presLayoutVars>
          <dgm:bulletEnabled val="1"/>
        </dgm:presLayoutVars>
      </dgm:prSet>
      <dgm:spPr/>
      <dgm:t>
        <a:bodyPr/>
        <a:lstStyle/>
        <a:p>
          <a:endParaRPr lang="zh-CN" altLang="en-US"/>
        </a:p>
      </dgm:t>
    </dgm:pt>
    <dgm:pt modelId="{89A7B1C7-A7D1-284E-AADD-AFFA2692867B}" type="pres">
      <dgm:prSet presAssocID="{1DB5D278-F56E-A743-9E03-DA79EE4C065F}" presName="Name13" presStyleLbl="parChTrans1D2" presStyleIdx="1" presStyleCnt="12"/>
      <dgm:spPr/>
      <dgm:t>
        <a:bodyPr/>
        <a:lstStyle/>
        <a:p>
          <a:endParaRPr lang="zh-CN" altLang="en-US"/>
        </a:p>
      </dgm:t>
    </dgm:pt>
    <dgm:pt modelId="{0DAA7375-8094-5347-948A-5B765C0F3D5F}" type="pres">
      <dgm:prSet presAssocID="{C957038A-61CC-C743-9BC2-8CCC1A5FAD1B}" presName="childText" presStyleLbl="bgAcc1" presStyleIdx="1" presStyleCnt="12">
        <dgm:presLayoutVars>
          <dgm:bulletEnabled val="1"/>
        </dgm:presLayoutVars>
      </dgm:prSet>
      <dgm:spPr/>
      <dgm:t>
        <a:bodyPr/>
        <a:lstStyle/>
        <a:p>
          <a:endParaRPr lang="zh-CN" altLang="en-US"/>
        </a:p>
      </dgm:t>
    </dgm:pt>
    <dgm:pt modelId="{DE835DBF-BAB9-E947-AC96-A8DDBDA926B4}" type="pres">
      <dgm:prSet presAssocID="{FBF11D61-9CBA-7B4E-9CAA-865E7D80FC73}" presName="root" presStyleCnt="0"/>
      <dgm:spPr/>
    </dgm:pt>
    <dgm:pt modelId="{57110759-5DA0-3E41-B59A-92DA670AC7FB}" type="pres">
      <dgm:prSet presAssocID="{FBF11D61-9CBA-7B4E-9CAA-865E7D80FC73}" presName="rootComposite" presStyleCnt="0"/>
      <dgm:spPr/>
    </dgm:pt>
    <dgm:pt modelId="{04961439-25F0-D14C-AB95-B8DB65C993B9}" type="pres">
      <dgm:prSet presAssocID="{FBF11D61-9CBA-7B4E-9CAA-865E7D80FC73}" presName="rootText" presStyleLbl="node1" presStyleIdx="1" presStyleCnt="5"/>
      <dgm:spPr/>
      <dgm:t>
        <a:bodyPr/>
        <a:lstStyle/>
        <a:p>
          <a:endParaRPr lang="zh-CN" altLang="en-US"/>
        </a:p>
      </dgm:t>
    </dgm:pt>
    <dgm:pt modelId="{CCD126CC-79EC-5740-8569-A72674B26EDC}" type="pres">
      <dgm:prSet presAssocID="{FBF11D61-9CBA-7B4E-9CAA-865E7D80FC73}" presName="rootConnector" presStyleLbl="node1" presStyleIdx="1" presStyleCnt="5"/>
      <dgm:spPr/>
      <dgm:t>
        <a:bodyPr/>
        <a:lstStyle/>
        <a:p>
          <a:endParaRPr lang="zh-CN" altLang="en-US"/>
        </a:p>
      </dgm:t>
    </dgm:pt>
    <dgm:pt modelId="{C7D284D8-5585-2745-9013-783A1479377A}" type="pres">
      <dgm:prSet presAssocID="{FBF11D61-9CBA-7B4E-9CAA-865E7D80FC73}" presName="childShape" presStyleCnt="0"/>
      <dgm:spPr/>
    </dgm:pt>
    <dgm:pt modelId="{0E57C82A-2084-9546-ABC3-65303139B0A2}" type="pres">
      <dgm:prSet presAssocID="{D472165C-BF27-6249-9E4B-C22E72A70090}" presName="Name13" presStyleLbl="parChTrans1D2" presStyleIdx="2" presStyleCnt="12"/>
      <dgm:spPr/>
      <dgm:t>
        <a:bodyPr/>
        <a:lstStyle/>
        <a:p>
          <a:endParaRPr lang="zh-CN" altLang="en-US"/>
        </a:p>
      </dgm:t>
    </dgm:pt>
    <dgm:pt modelId="{9AA22535-FE22-534B-8716-A08C5CADC810}" type="pres">
      <dgm:prSet presAssocID="{C11B2136-2199-B145-B995-C5337449A66A}" presName="childText" presStyleLbl="bgAcc1" presStyleIdx="2" presStyleCnt="12">
        <dgm:presLayoutVars>
          <dgm:bulletEnabled val="1"/>
        </dgm:presLayoutVars>
      </dgm:prSet>
      <dgm:spPr/>
      <dgm:t>
        <a:bodyPr/>
        <a:lstStyle/>
        <a:p>
          <a:endParaRPr lang="zh-CN" altLang="en-US"/>
        </a:p>
      </dgm:t>
    </dgm:pt>
    <dgm:pt modelId="{4272C1EA-9539-3E48-ABBB-81A043BFB2B9}" type="pres">
      <dgm:prSet presAssocID="{7964BDCE-C3AD-D64A-91A3-BE4972310229}" presName="Name13" presStyleLbl="parChTrans1D2" presStyleIdx="3" presStyleCnt="12"/>
      <dgm:spPr/>
      <dgm:t>
        <a:bodyPr/>
        <a:lstStyle/>
        <a:p>
          <a:endParaRPr lang="zh-CN" altLang="en-US"/>
        </a:p>
      </dgm:t>
    </dgm:pt>
    <dgm:pt modelId="{EE39725D-F9FE-034B-BE71-FEA1F7128F7B}" type="pres">
      <dgm:prSet presAssocID="{624AC68C-A50D-EF42-9456-1121AB26BADB}" presName="childText" presStyleLbl="bgAcc1" presStyleIdx="3" presStyleCnt="12" custLinFactNeighborX="-708">
        <dgm:presLayoutVars>
          <dgm:bulletEnabled val="1"/>
        </dgm:presLayoutVars>
      </dgm:prSet>
      <dgm:spPr/>
      <dgm:t>
        <a:bodyPr/>
        <a:lstStyle/>
        <a:p>
          <a:endParaRPr lang="zh-CN" altLang="en-US"/>
        </a:p>
      </dgm:t>
    </dgm:pt>
    <dgm:pt modelId="{C67CD4A9-0A06-A04A-BF23-53195322A899}" type="pres">
      <dgm:prSet presAssocID="{CBBB5488-6F30-7F44-83EC-CF091B683C50}" presName="Name13" presStyleLbl="parChTrans1D2" presStyleIdx="4" presStyleCnt="12"/>
      <dgm:spPr/>
      <dgm:t>
        <a:bodyPr/>
        <a:lstStyle/>
        <a:p>
          <a:endParaRPr lang="zh-CN" altLang="en-US"/>
        </a:p>
      </dgm:t>
    </dgm:pt>
    <dgm:pt modelId="{3089F528-271B-2142-B5AD-A64F7E154279}" type="pres">
      <dgm:prSet presAssocID="{9503C9BC-9FDF-464F-86F2-84E92B4FD96D}" presName="childText" presStyleLbl="bgAcc1" presStyleIdx="4" presStyleCnt="12">
        <dgm:presLayoutVars>
          <dgm:bulletEnabled val="1"/>
        </dgm:presLayoutVars>
      </dgm:prSet>
      <dgm:spPr/>
      <dgm:t>
        <a:bodyPr/>
        <a:lstStyle/>
        <a:p>
          <a:endParaRPr lang="zh-CN" altLang="en-US"/>
        </a:p>
      </dgm:t>
    </dgm:pt>
    <dgm:pt modelId="{38D29549-DFA4-0545-8214-BCD6D6238164}" type="pres">
      <dgm:prSet presAssocID="{8F1FC943-B132-4945-A276-DEDE5DCFD73F}" presName="root" presStyleCnt="0"/>
      <dgm:spPr/>
    </dgm:pt>
    <dgm:pt modelId="{AD4972D1-0201-134A-B9F4-5BB3A1A738CA}" type="pres">
      <dgm:prSet presAssocID="{8F1FC943-B132-4945-A276-DEDE5DCFD73F}" presName="rootComposite" presStyleCnt="0"/>
      <dgm:spPr/>
    </dgm:pt>
    <dgm:pt modelId="{84023CE8-0555-E04B-A4A5-84D71C10F38A}" type="pres">
      <dgm:prSet presAssocID="{8F1FC943-B132-4945-A276-DEDE5DCFD73F}" presName="rootText" presStyleLbl="node1" presStyleIdx="2" presStyleCnt="5"/>
      <dgm:spPr/>
      <dgm:t>
        <a:bodyPr/>
        <a:lstStyle/>
        <a:p>
          <a:endParaRPr lang="zh-CN" altLang="en-US"/>
        </a:p>
      </dgm:t>
    </dgm:pt>
    <dgm:pt modelId="{56CB1EC1-A0F3-404E-A49C-A6FACC05620A}" type="pres">
      <dgm:prSet presAssocID="{8F1FC943-B132-4945-A276-DEDE5DCFD73F}" presName="rootConnector" presStyleLbl="node1" presStyleIdx="2" presStyleCnt="5"/>
      <dgm:spPr/>
      <dgm:t>
        <a:bodyPr/>
        <a:lstStyle/>
        <a:p>
          <a:endParaRPr lang="zh-CN" altLang="en-US"/>
        </a:p>
      </dgm:t>
    </dgm:pt>
    <dgm:pt modelId="{0302960E-7FAA-084B-8133-CBE62D1B22A7}" type="pres">
      <dgm:prSet presAssocID="{8F1FC943-B132-4945-A276-DEDE5DCFD73F}" presName="childShape" presStyleCnt="0"/>
      <dgm:spPr/>
    </dgm:pt>
    <dgm:pt modelId="{91AAEAB7-8F99-B145-8B6D-6D00B82E9B07}" type="pres">
      <dgm:prSet presAssocID="{19223F2D-0C42-194D-BFEF-7BB88993314F}" presName="Name13" presStyleLbl="parChTrans1D2" presStyleIdx="5" presStyleCnt="12"/>
      <dgm:spPr/>
      <dgm:t>
        <a:bodyPr/>
        <a:lstStyle/>
        <a:p>
          <a:endParaRPr lang="zh-CN" altLang="en-US"/>
        </a:p>
      </dgm:t>
    </dgm:pt>
    <dgm:pt modelId="{C0960276-4F10-9548-A488-9EB4EB665889}" type="pres">
      <dgm:prSet presAssocID="{AE21A6C5-E98F-0B41-AF44-B338B60CB467}" presName="childText" presStyleLbl="bgAcc1" presStyleIdx="5" presStyleCnt="12">
        <dgm:presLayoutVars>
          <dgm:bulletEnabled val="1"/>
        </dgm:presLayoutVars>
      </dgm:prSet>
      <dgm:spPr/>
      <dgm:t>
        <a:bodyPr/>
        <a:lstStyle/>
        <a:p>
          <a:endParaRPr lang="zh-CN" altLang="en-US"/>
        </a:p>
      </dgm:t>
    </dgm:pt>
    <dgm:pt modelId="{65D97914-B17E-5447-8F0D-58E334D95840}" type="pres">
      <dgm:prSet presAssocID="{5DBA5B26-866D-0A41-B06A-4BEB60D88C8D}" presName="Name13" presStyleLbl="parChTrans1D2" presStyleIdx="6" presStyleCnt="12"/>
      <dgm:spPr/>
      <dgm:t>
        <a:bodyPr/>
        <a:lstStyle/>
        <a:p>
          <a:endParaRPr lang="zh-CN" altLang="en-US"/>
        </a:p>
      </dgm:t>
    </dgm:pt>
    <dgm:pt modelId="{18F50164-31D5-A54E-95BE-447B31A30007}" type="pres">
      <dgm:prSet presAssocID="{BDFFF3BC-DF43-F240-BAAC-FC853DB2212F}" presName="childText" presStyleLbl="bgAcc1" presStyleIdx="6" presStyleCnt="12">
        <dgm:presLayoutVars>
          <dgm:bulletEnabled val="1"/>
        </dgm:presLayoutVars>
      </dgm:prSet>
      <dgm:spPr/>
      <dgm:t>
        <a:bodyPr/>
        <a:lstStyle/>
        <a:p>
          <a:endParaRPr lang="zh-CN" altLang="en-US"/>
        </a:p>
      </dgm:t>
    </dgm:pt>
    <dgm:pt modelId="{FFA7521E-B1B1-0B40-8D30-06D5F06E6D26}" type="pres">
      <dgm:prSet presAssocID="{F9A4D95A-F9F5-BE43-A8AF-F47F9BC11FE5}" presName="root" presStyleCnt="0"/>
      <dgm:spPr/>
    </dgm:pt>
    <dgm:pt modelId="{86612F1F-C53F-8C4F-B800-B16807AF64F0}" type="pres">
      <dgm:prSet presAssocID="{F9A4D95A-F9F5-BE43-A8AF-F47F9BC11FE5}" presName="rootComposite" presStyleCnt="0"/>
      <dgm:spPr/>
    </dgm:pt>
    <dgm:pt modelId="{6C13AE61-AD75-CB4C-BC39-68C89E88311A}" type="pres">
      <dgm:prSet presAssocID="{F9A4D95A-F9F5-BE43-A8AF-F47F9BC11FE5}" presName="rootText" presStyleLbl="node1" presStyleIdx="3" presStyleCnt="5"/>
      <dgm:spPr/>
      <dgm:t>
        <a:bodyPr/>
        <a:lstStyle/>
        <a:p>
          <a:endParaRPr lang="zh-CN" altLang="en-US"/>
        </a:p>
      </dgm:t>
    </dgm:pt>
    <dgm:pt modelId="{F87A1ECF-C339-A649-8969-03BEAE75415F}" type="pres">
      <dgm:prSet presAssocID="{F9A4D95A-F9F5-BE43-A8AF-F47F9BC11FE5}" presName="rootConnector" presStyleLbl="node1" presStyleIdx="3" presStyleCnt="5"/>
      <dgm:spPr/>
      <dgm:t>
        <a:bodyPr/>
        <a:lstStyle/>
        <a:p>
          <a:endParaRPr lang="zh-CN" altLang="en-US"/>
        </a:p>
      </dgm:t>
    </dgm:pt>
    <dgm:pt modelId="{2F7E8FC8-0DF4-354A-BDC2-65F43E3F0226}" type="pres">
      <dgm:prSet presAssocID="{F9A4D95A-F9F5-BE43-A8AF-F47F9BC11FE5}" presName="childShape" presStyleCnt="0"/>
      <dgm:spPr/>
    </dgm:pt>
    <dgm:pt modelId="{6CB72441-4B18-1B4E-ADD9-2E4DA9275F80}" type="pres">
      <dgm:prSet presAssocID="{387087FF-631B-F940-B253-B2E9EB776BE4}" presName="Name13" presStyleLbl="parChTrans1D2" presStyleIdx="7" presStyleCnt="12"/>
      <dgm:spPr/>
      <dgm:t>
        <a:bodyPr/>
        <a:lstStyle/>
        <a:p>
          <a:endParaRPr lang="zh-CN" altLang="en-US"/>
        </a:p>
      </dgm:t>
    </dgm:pt>
    <dgm:pt modelId="{E2E05340-A992-114C-A4B7-2955679597FD}" type="pres">
      <dgm:prSet presAssocID="{B8F01681-E8B7-204C-B035-2D253802798B}" presName="childText" presStyleLbl="bgAcc1" presStyleIdx="7" presStyleCnt="12">
        <dgm:presLayoutVars>
          <dgm:bulletEnabled val="1"/>
        </dgm:presLayoutVars>
      </dgm:prSet>
      <dgm:spPr/>
      <dgm:t>
        <a:bodyPr/>
        <a:lstStyle/>
        <a:p>
          <a:endParaRPr lang="zh-CN" altLang="en-US"/>
        </a:p>
      </dgm:t>
    </dgm:pt>
    <dgm:pt modelId="{836F6A5C-B707-7643-A98C-B50F0F4F940C}" type="pres">
      <dgm:prSet presAssocID="{52380E72-2E13-9442-B527-CA6A3037214F}" presName="Name13" presStyleLbl="parChTrans1D2" presStyleIdx="8" presStyleCnt="12"/>
      <dgm:spPr/>
      <dgm:t>
        <a:bodyPr/>
        <a:lstStyle/>
        <a:p>
          <a:endParaRPr lang="zh-CN" altLang="en-US"/>
        </a:p>
      </dgm:t>
    </dgm:pt>
    <dgm:pt modelId="{B59AA398-C7D2-A54D-AE70-6BEAA3FEDDAD}" type="pres">
      <dgm:prSet presAssocID="{E6E8CC20-BCF2-2B40-B166-7868E67CCDFA}" presName="childText" presStyleLbl="bgAcc1" presStyleIdx="8" presStyleCnt="12">
        <dgm:presLayoutVars>
          <dgm:bulletEnabled val="1"/>
        </dgm:presLayoutVars>
      </dgm:prSet>
      <dgm:spPr/>
      <dgm:t>
        <a:bodyPr/>
        <a:lstStyle/>
        <a:p>
          <a:endParaRPr lang="zh-CN" altLang="en-US"/>
        </a:p>
      </dgm:t>
    </dgm:pt>
    <dgm:pt modelId="{CF135E4D-351A-8547-9ACE-18CB542CBF0B}" type="pres">
      <dgm:prSet presAssocID="{7CB922B9-116A-3148-BE4A-9623CB8F5763}" presName="root" presStyleCnt="0"/>
      <dgm:spPr/>
    </dgm:pt>
    <dgm:pt modelId="{2C605AE3-9B71-7549-A23F-769A4C48F43D}" type="pres">
      <dgm:prSet presAssocID="{7CB922B9-116A-3148-BE4A-9623CB8F5763}" presName="rootComposite" presStyleCnt="0"/>
      <dgm:spPr/>
    </dgm:pt>
    <dgm:pt modelId="{BA3A3A5F-1D8D-2E47-BD97-EEE8EE425037}" type="pres">
      <dgm:prSet presAssocID="{7CB922B9-116A-3148-BE4A-9623CB8F5763}" presName="rootText" presStyleLbl="node1" presStyleIdx="4" presStyleCnt="5"/>
      <dgm:spPr/>
      <dgm:t>
        <a:bodyPr/>
        <a:lstStyle/>
        <a:p>
          <a:endParaRPr lang="zh-CN" altLang="en-US"/>
        </a:p>
      </dgm:t>
    </dgm:pt>
    <dgm:pt modelId="{857AE5F4-CE6E-2347-923C-A6320A0E29D0}" type="pres">
      <dgm:prSet presAssocID="{7CB922B9-116A-3148-BE4A-9623CB8F5763}" presName="rootConnector" presStyleLbl="node1" presStyleIdx="4" presStyleCnt="5"/>
      <dgm:spPr/>
      <dgm:t>
        <a:bodyPr/>
        <a:lstStyle/>
        <a:p>
          <a:endParaRPr lang="zh-CN" altLang="en-US"/>
        </a:p>
      </dgm:t>
    </dgm:pt>
    <dgm:pt modelId="{F5D9FAAF-924E-B04F-8608-81990B781CBE}" type="pres">
      <dgm:prSet presAssocID="{7CB922B9-116A-3148-BE4A-9623CB8F5763}" presName="childShape" presStyleCnt="0"/>
      <dgm:spPr/>
    </dgm:pt>
    <dgm:pt modelId="{3498283F-84D8-2540-9066-338B311560B9}" type="pres">
      <dgm:prSet presAssocID="{CD87914B-F159-3649-A8C9-CC7154607A3C}" presName="Name13" presStyleLbl="parChTrans1D2" presStyleIdx="9" presStyleCnt="12"/>
      <dgm:spPr/>
      <dgm:t>
        <a:bodyPr/>
        <a:lstStyle/>
        <a:p>
          <a:endParaRPr lang="zh-CN" altLang="en-US"/>
        </a:p>
      </dgm:t>
    </dgm:pt>
    <dgm:pt modelId="{6952C033-8119-8D44-954E-C23DBC723753}" type="pres">
      <dgm:prSet presAssocID="{E2DF5350-0042-714E-98CB-C64B1A5BCA29}" presName="childText" presStyleLbl="bgAcc1" presStyleIdx="9" presStyleCnt="12">
        <dgm:presLayoutVars>
          <dgm:bulletEnabled val="1"/>
        </dgm:presLayoutVars>
      </dgm:prSet>
      <dgm:spPr/>
      <dgm:t>
        <a:bodyPr/>
        <a:lstStyle/>
        <a:p>
          <a:endParaRPr lang="zh-CN" altLang="en-US"/>
        </a:p>
      </dgm:t>
    </dgm:pt>
    <dgm:pt modelId="{3D26FCFA-C9A5-9342-AA2E-F43D1FAA8CAC}" type="pres">
      <dgm:prSet presAssocID="{58C47312-304A-E243-8F0D-A7FA530EBE31}" presName="Name13" presStyleLbl="parChTrans1D2" presStyleIdx="10" presStyleCnt="12"/>
      <dgm:spPr/>
      <dgm:t>
        <a:bodyPr/>
        <a:lstStyle/>
        <a:p>
          <a:endParaRPr lang="zh-CN" altLang="en-US"/>
        </a:p>
      </dgm:t>
    </dgm:pt>
    <dgm:pt modelId="{6BFF8EDD-CA44-0A43-AE4A-75BCFE1C012B}" type="pres">
      <dgm:prSet presAssocID="{36FE70F3-25D9-9C41-ACB7-E8F956817D97}" presName="childText" presStyleLbl="bgAcc1" presStyleIdx="10" presStyleCnt="12">
        <dgm:presLayoutVars>
          <dgm:bulletEnabled val="1"/>
        </dgm:presLayoutVars>
      </dgm:prSet>
      <dgm:spPr/>
      <dgm:t>
        <a:bodyPr/>
        <a:lstStyle/>
        <a:p>
          <a:endParaRPr lang="zh-CN" altLang="en-US"/>
        </a:p>
      </dgm:t>
    </dgm:pt>
    <dgm:pt modelId="{DB4186BE-D46F-DF4A-8A75-448DB53E837F}" type="pres">
      <dgm:prSet presAssocID="{D09323CB-906D-8B42-A094-974A7E902002}" presName="Name13" presStyleLbl="parChTrans1D2" presStyleIdx="11" presStyleCnt="12"/>
      <dgm:spPr/>
      <dgm:t>
        <a:bodyPr/>
        <a:lstStyle/>
        <a:p>
          <a:endParaRPr lang="zh-CN" altLang="en-US"/>
        </a:p>
      </dgm:t>
    </dgm:pt>
    <dgm:pt modelId="{33030095-160F-454D-848B-5EB97ED5152A}" type="pres">
      <dgm:prSet presAssocID="{16133947-99D5-554C-A688-E5E2BC16C1A2}" presName="childText" presStyleLbl="bgAcc1" presStyleIdx="11" presStyleCnt="12">
        <dgm:presLayoutVars>
          <dgm:bulletEnabled val="1"/>
        </dgm:presLayoutVars>
      </dgm:prSet>
      <dgm:spPr/>
      <dgm:t>
        <a:bodyPr/>
        <a:lstStyle/>
        <a:p>
          <a:endParaRPr lang="zh-CN" altLang="en-US"/>
        </a:p>
      </dgm:t>
    </dgm:pt>
  </dgm:ptLst>
  <dgm:cxnLst>
    <dgm:cxn modelId="{EDAC2D20-D429-1D4C-8C6A-3CB26322996B}" type="presOf" srcId="{883FBAC1-B89F-0C43-BCDF-2BF00B9CA004}" destId="{031CAFC1-13EB-9E46-B0F0-2C94F7AA0A72}" srcOrd="0" destOrd="0" presId="urn:microsoft.com/office/officeart/2005/8/layout/hierarchy3"/>
    <dgm:cxn modelId="{D565BD7C-AD37-B44B-B873-D1FE026753D8}" type="presOf" srcId="{F9A4D95A-F9F5-BE43-A8AF-F47F9BC11FE5}" destId="{6C13AE61-AD75-CB4C-BC39-68C89E88311A}" srcOrd="0" destOrd="0" presId="urn:microsoft.com/office/officeart/2005/8/layout/hierarchy3"/>
    <dgm:cxn modelId="{62967A67-FD5E-6540-9B7A-D89F08C0B31F}" type="presOf" srcId="{F9A4D95A-F9F5-BE43-A8AF-F47F9BC11FE5}" destId="{F87A1ECF-C339-A649-8969-03BEAE75415F}" srcOrd="1" destOrd="0" presId="urn:microsoft.com/office/officeart/2005/8/layout/hierarchy3"/>
    <dgm:cxn modelId="{135E6EFE-1B1B-4A44-B002-B0ED5E543CE2}" srcId="{BBE90A80-A902-004F-8FCB-89EBD44F7B97}" destId="{0DD4E0BE-94CD-9541-9CDE-389BD9A8974C}" srcOrd="0" destOrd="0" parTransId="{5653F286-6490-6B4B-B7F2-7002D94076EA}" sibTransId="{E7A7502E-97EC-C24F-A0B1-7CBD939634B5}"/>
    <dgm:cxn modelId="{DAFC0C19-BFCB-8C46-AA2E-80F171380FB0}" srcId="{8F1FC943-B132-4945-A276-DEDE5DCFD73F}" destId="{BDFFF3BC-DF43-F240-BAAC-FC853DB2212F}" srcOrd="1" destOrd="0" parTransId="{5DBA5B26-866D-0A41-B06A-4BEB60D88C8D}" sibTransId="{894AB1FA-19BC-B347-B72E-7927DC923E91}"/>
    <dgm:cxn modelId="{53A439C7-6BD6-674B-A12B-34A866B17319}" type="presOf" srcId="{B8F01681-E8B7-204C-B035-2D253802798B}" destId="{E2E05340-A992-114C-A4B7-2955679597FD}" srcOrd="0" destOrd="0" presId="urn:microsoft.com/office/officeart/2005/8/layout/hierarchy3"/>
    <dgm:cxn modelId="{D834561A-4915-5C48-BFDB-48F5C5D332E9}" type="presOf" srcId="{BBE90A80-A902-004F-8FCB-89EBD44F7B97}" destId="{6554690E-544A-A84A-9034-2820A1FA5E31}" srcOrd="0" destOrd="0" presId="urn:microsoft.com/office/officeart/2005/8/layout/hierarchy3"/>
    <dgm:cxn modelId="{B5370C84-989E-0744-B3B3-0635A9F04C06}" srcId="{883FBAC1-B89F-0C43-BCDF-2BF00B9CA004}" destId="{BBE90A80-A902-004F-8FCB-89EBD44F7B97}" srcOrd="0" destOrd="0" parTransId="{AE402630-3E8A-634D-AE20-DEC844AD78F5}" sibTransId="{F6D672F1-23A3-714C-ABD2-06CA5F917769}"/>
    <dgm:cxn modelId="{65093595-E637-5449-B6F4-F3403D3F9BC0}" srcId="{8F1FC943-B132-4945-A276-DEDE5DCFD73F}" destId="{AE21A6C5-E98F-0B41-AF44-B338B60CB467}" srcOrd="0" destOrd="0" parTransId="{19223F2D-0C42-194D-BFEF-7BB88993314F}" sibTransId="{5BC63E0C-4595-0F47-8D4E-2A668C91F7AD}"/>
    <dgm:cxn modelId="{9DA34AF7-1848-BF4D-B717-5107165A1863}" type="presOf" srcId="{1DB5D278-F56E-A743-9E03-DA79EE4C065F}" destId="{89A7B1C7-A7D1-284E-AADD-AFFA2692867B}" srcOrd="0" destOrd="0" presId="urn:microsoft.com/office/officeart/2005/8/layout/hierarchy3"/>
    <dgm:cxn modelId="{89CB97C9-426A-BC44-BCD6-B68381040C83}" srcId="{F9A4D95A-F9F5-BE43-A8AF-F47F9BC11FE5}" destId="{B8F01681-E8B7-204C-B035-2D253802798B}" srcOrd="0" destOrd="0" parTransId="{387087FF-631B-F940-B253-B2E9EB776BE4}" sibTransId="{BFA22B02-7CC1-2846-986B-0AF49AFB2840}"/>
    <dgm:cxn modelId="{8C953BD6-7A08-2C45-BF5C-4F100217E509}" srcId="{883FBAC1-B89F-0C43-BCDF-2BF00B9CA004}" destId="{FBF11D61-9CBA-7B4E-9CAA-865E7D80FC73}" srcOrd="1" destOrd="0" parTransId="{7D9BA46F-16D2-0B49-9B6D-236867401E07}" sibTransId="{5B1E5DE4-4FFA-EA4B-8A35-743A49F8CE1D}"/>
    <dgm:cxn modelId="{E60B1E9A-638A-1548-A157-9C811F40F508}" type="presOf" srcId="{8F1FC943-B132-4945-A276-DEDE5DCFD73F}" destId="{84023CE8-0555-E04B-A4A5-84D71C10F38A}" srcOrd="0" destOrd="0" presId="urn:microsoft.com/office/officeart/2005/8/layout/hierarchy3"/>
    <dgm:cxn modelId="{1AF56C01-0926-3F4A-97DA-E968C9CB1369}" type="presOf" srcId="{D472165C-BF27-6249-9E4B-C22E72A70090}" destId="{0E57C82A-2084-9546-ABC3-65303139B0A2}" srcOrd="0" destOrd="0" presId="urn:microsoft.com/office/officeart/2005/8/layout/hierarchy3"/>
    <dgm:cxn modelId="{CFE21573-6324-A346-9FA2-1A29E1C9795A}" type="presOf" srcId="{FBF11D61-9CBA-7B4E-9CAA-865E7D80FC73}" destId="{04961439-25F0-D14C-AB95-B8DB65C993B9}" srcOrd="0" destOrd="0" presId="urn:microsoft.com/office/officeart/2005/8/layout/hierarchy3"/>
    <dgm:cxn modelId="{296CFC01-BE1E-7743-928D-6AE51AD7299A}" srcId="{883FBAC1-B89F-0C43-BCDF-2BF00B9CA004}" destId="{F9A4D95A-F9F5-BE43-A8AF-F47F9BC11FE5}" srcOrd="3" destOrd="0" parTransId="{DA0A99E8-9C92-5643-AAC0-4B651E0CB687}" sibTransId="{8D3E8F67-1A4F-5A48-911E-0C084D56E656}"/>
    <dgm:cxn modelId="{423B3119-DC2F-924A-ABE4-BAB0D65A9C4D}" type="presOf" srcId="{BBE90A80-A902-004F-8FCB-89EBD44F7B97}" destId="{A022BF7A-8143-8749-B212-AD7C35D9F049}" srcOrd="1" destOrd="0" presId="urn:microsoft.com/office/officeart/2005/8/layout/hierarchy3"/>
    <dgm:cxn modelId="{83838AAB-DB3E-0341-A4C1-D4DD3F99CC0B}" type="presOf" srcId="{CBBB5488-6F30-7F44-83EC-CF091B683C50}" destId="{C67CD4A9-0A06-A04A-BF23-53195322A899}" srcOrd="0" destOrd="0" presId="urn:microsoft.com/office/officeart/2005/8/layout/hierarchy3"/>
    <dgm:cxn modelId="{28388389-6737-2C4F-9F22-B12A0BEF826F}" type="presOf" srcId="{16133947-99D5-554C-A688-E5E2BC16C1A2}" destId="{33030095-160F-454D-848B-5EB97ED5152A}" srcOrd="0" destOrd="0" presId="urn:microsoft.com/office/officeart/2005/8/layout/hierarchy3"/>
    <dgm:cxn modelId="{B0BE54BA-A72A-B743-945D-16450E70D5A7}" type="presOf" srcId="{7964BDCE-C3AD-D64A-91A3-BE4972310229}" destId="{4272C1EA-9539-3E48-ABBB-81A043BFB2B9}" srcOrd="0" destOrd="0" presId="urn:microsoft.com/office/officeart/2005/8/layout/hierarchy3"/>
    <dgm:cxn modelId="{6B862B2E-77E4-954C-BC41-2D618CFF0019}" type="presOf" srcId="{CD87914B-F159-3649-A8C9-CC7154607A3C}" destId="{3498283F-84D8-2540-9066-338B311560B9}" srcOrd="0" destOrd="0" presId="urn:microsoft.com/office/officeart/2005/8/layout/hierarchy3"/>
    <dgm:cxn modelId="{8F041A33-731F-1248-9A35-0C65F846D3DF}" type="presOf" srcId="{387087FF-631B-F940-B253-B2E9EB776BE4}" destId="{6CB72441-4B18-1B4E-ADD9-2E4DA9275F80}" srcOrd="0" destOrd="0" presId="urn:microsoft.com/office/officeart/2005/8/layout/hierarchy3"/>
    <dgm:cxn modelId="{7993D684-1165-5F41-A241-88C0D8D20956}" type="presOf" srcId="{52380E72-2E13-9442-B527-CA6A3037214F}" destId="{836F6A5C-B707-7643-A98C-B50F0F4F940C}" srcOrd="0" destOrd="0" presId="urn:microsoft.com/office/officeart/2005/8/layout/hierarchy3"/>
    <dgm:cxn modelId="{F5595F13-4564-354C-A51D-94DB6CCE188E}" srcId="{7CB922B9-116A-3148-BE4A-9623CB8F5763}" destId="{E2DF5350-0042-714E-98CB-C64B1A5BCA29}" srcOrd="0" destOrd="0" parTransId="{CD87914B-F159-3649-A8C9-CC7154607A3C}" sibTransId="{19F32F24-18A4-6947-94CA-9858051863CA}"/>
    <dgm:cxn modelId="{8985E7C7-5757-894E-A82F-B7C1D74CC392}" srcId="{883FBAC1-B89F-0C43-BCDF-2BF00B9CA004}" destId="{8F1FC943-B132-4945-A276-DEDE5DCFD73F}" srcOrd="2" destOrd="0" parTransId="{CB626731-48F0-5D45-9359-3CF98E1BE2AC}" sibTransId="{A6EC8270-ABA0-E447-8DDC-D611DB48FE0B}"/>
    <dgm:cxn modelId="{E2A5BC3F-A05A-CD4A-88B4-81A2201054C7}" type="presOf" srcId="{58C47312-304A-E243-8F0D-A7FA530EBE31}" destId="{3D26FCFA-C9A5-9342-AA2E-F43D1FAA8CAC}" srcOrd="0" destOrd="0" presId="urn:microsoft.com/office/officeart/2005/8/layout/hierarchy3"/>
    <dgm:cxn modelId="{5348C9A2-EC2D-A347-9CF5-4AD7F218BF8B}" srcId="{7CB922B9-116A-3148-BE4A-9623CB8F5763}" destId="{36FE70F3-25D9-9C41-ACB7-E8F956817D97}" srcOrd="1" destOrd="0" parTransId="{58C47312-304A-E243-8F0D-A7FA530EBE31}" sibTransId="{284C1D08-FB93-9241-B911-534F857C1880}"/>
    <dgm:cxn modelId="{57BB85B5-00E8-1641-9456-DA7668E76813}" type="presOf" srcId="{624AC68C-A50D-EF42-9456-1121AB26BADB}" destId="{EE39725D-F9FE-034B-BE71-FEA1F7128F7B}" srcOrd="0" destOrd="0" presId="urn:microsoft.com/office/officeart/2005/8/layout/hierarchy3"/>
    <dgm:cxn modelId="{6881EDDE-7D21-D945-9C42-FF81E9054D9E}" type="presOf" srcId="{E6E8CC20-BCF2-2B40-B166-7868E67CCDFA}" destId="{B59AA398-C7D2-A54D-AE70-6BEAA3FEDDAD}" srcOrd="0" destOrd="0" presId="urn:microsoft.com/office/officeart/2005/8/layout/hierarchy3"/>
    <dgm:cxn modelId="{33C10A61-736D-5648-85FF-BB358601E448}" type="presOf" srcId="{5DBA5B26-866D-0A41-B06A-4BEB60D88C8D}" destId="{65D97914-B17E-5447-8F0D-58E334D95840}" srcOrd="0" destOrd="0" presId="urn:microsoft.com/office/officeart/2005/8/layout/hierarchy3"/>
    <dgm:cxn modelId="{762404D8-1BB2-7046-AA53-1958C42BC244}" srcId="{7CB922B9-116A-3148-BE4A-9623CB8F5763}" destId="{16133947-99D5-554C-A688-E5E2BC16C1A2}" srcOrd="2" destOrd="0" parTransId="{D09323CB-906D-8B42-A094-974A7E902002}" sibTransId="{1F48FE77-FC50-8644-91D8-87CE794A0AB0}"/>
    <dgm:cxn modelId="{D7A11CD5-CFF1-3647-8C18-8B0BB9983FAE}" type="presOf" srcId="{8F1FC943-B132-4945-A276-DEDE5DCFD73F}" destId="{56CB1EC1-A0F3-404E-A49C-A6FACC05620A}" srcOrd="1" destOrd="0" presId="urn:microsoft.com/office/officeart/2005/8/layout/hierarchy3"/>
    <dgm:cxn modelId="{A3FBA69E-C654-5E46-9833-FA86A485D118}" srcId="{883FBAC1-B89F-0C43-BCDF-2BF00B9CA004}" destId="{7CB922B9-116A-3148-BE4A-9623CB8F5763}" srcOrd="4" destOrd="0" parTransId="{116D549C-B139-AD48-9016-5C54425C3F3F}" sibTransId="{2860D60F-6212-C040-B62D-3253D50F688D}"/>
    <dgm:cxn modelId="{D1F33985-0690-9241-B988-4DF11B783953}" type="presOf" srcId="{9503C9BC-9FDF-464F-86F2-84E92B4FD96D}" destId="{3089F528-271B-2142-B5AD-A64F7E154279}" srcOrd="0" destOrd="0" presId="urn:microsoft.com/office/officeart/2005/8/layout/hierarchy3"/>
    <dgm:cxn modelId="{0B004CF8-B83B-0E47-9070-5D381267A921}" srcId="{FBF11D61-9CBA-7B4E-9CAA-865E7D80FC73}" destId="{C11B2136-2199-B145-B995-C5337449A66A}" srcOrd="0" destOrd="0" parTransId="{D472165C-BF27-6249-9E4B-C22E72A70090}" sibTransId="{1A59B386-B1F4-F14F-AC57-04021BF5DFFD}"/>
    <dgm:cxn modelId="{D19B7D90-21E2-C741-BB9A-202E423203D2}" type="presOf" srcId="{36FE70F3-25D9-9C41-ACB7-E8F956817D97}" destId="{6BFF8EDD-CA44-0A43-AE4A-75BCFE1C012B}" srcOrd="0" destOrd="0" presId="urn:microsoft.com/office/officeart/2005/8/layout/hierarchy3"/>
    <dgm:cxn modelId="{243DF937-BBD3-1345-A614-20A66238BEBB}" type="presOf" srcId="{E2DF5350-0042-714E-98CB-C64B1A5BCA29}" destId="{6952C033-8119-8D44-954E-C23DBC723753}" srcOrd="0" destOrd="0" presId="urn:microsoft.com/office/officeart/2005/8/layout/hierarchy3"/>
    <dgm:cxn modelId="{7B78B552-84AD-714A-8942-7B40A3CCAE43}" type="presOf" srcId="{FBF11D61-9CBA-7B4E-9CAA-865E7D80FC73}" destId="{CCD126CC-79EC-5740-8569-A72674B26EDC}" srcOrd="1" destOrd="0" presId="urn:microsoft.com/office/officeart/2005/8/layout/hierarchy3"/>
    <dgm:cxn modelId="{06019C38-A829-AC4C-AB40-1D0BABA5837C}" srcId="{FBF11D61-9CBA-7B4E-9CAA-865E7D80FC73}" destId="{9503C9BC-9FDF-464F-86F2-84E92B4FD96D}" srcOrd="2" destOrd="0" parTransId="{CBBB5488-6F30-7F44-83EC-CF091B683C50}" sibTransId="{A16E2B03-B414-1A4F-9020-2780798102CF}"/>
    <dgm:cxn modelId="{7A4059A1-EE51-4342-9453-1F64BC75A305}" srcId="{FBF11D61-9CBA-7B4E-9CAA-865E7D80FC73}" destId="{624AC68C-A50D-EF42-9456-1121AB26BADB}" srcOrd="1" destOrd="0" parTransId="{7964BDCE-C3AD-D64A-91A3-BE4972310229}" sibTransId="{D036F728-249C-B446-B699-62053F812B14}"/>
    <dgm:cxn modelId="{288E5FDA-C411-D541-9963-EABA9965EB4C}" type="presOf" srcId="{D09323CB-906D-8B42-A094-974A7E902002}" destId="{DB4186BE-D46F-DF4A-8A75-448DB53E837F}" srcOrd="0" destOrd="0" presId="urn:microsoft.com/office/officeart/2005/8/layout/hierarchy3"/>
    <dgm:cxn modelId="{CB50122B-55DA-2743-BBC6-41C832BD3790}" type="presOf" srcId="{AE21A6C5-E98F-0B41-AF44-B338B60CB467}" destId="{C0960276-4F10-9548-A488-9EB4EB665889}" srcOrd="0" destOrd="0" presId="urn:microsoft.com/office/officeart/2005/8/layout/hierarchy3"/>
    <dgm:cxn modelId="{A0FEE83A-B227-6943-9C52-346C3E603B76}" type="presOf" srcId="{5653F286-6490-6B4B-B7F2-7002D94076EA}" destId="{ED7DD769-B7B3-2349-A901-B3F816C20355}" srcOrd="0" destOrd="0" presId="urn:microsoft.com/office/officeart/2005/8/layout/hierarchy3"/>
    <dgm:cxn modelId="{CA74219C-F7A4-6A4A-A221-5EADDA283194}" type="presOf" srcId="{C11B2136-2199-B145-B995-C5337449A66A}" destId="{9AA22535-FE22-534B-8716-A08C5CADC810}" srcOrd="0" destOrd="0" presId="urn:microsoft.com/office/officeart/2005/8/layout/hierarchy3"/>
    <dgm:cxn modelId="{547B9142-2756-BC49-AD02-7E8AE76558BB}" srcId="{F9A4D95A-F9F5-BE43-A8AF-F47F9BC11FE5}" destId="{E6E8CC20-BCF2-2B40-B166-7868E67CCDFA}" srcOrd="1" destOrd="0" parTransId="{52380E72-2E13-9442-B527-CA6A3037214F}" sibTransId="{95E6015B-C086-CC49-AE5D-48BBEBB37CFA}"/>
    <dgm:cxn modelId="{A3325AEC-105A-8D4D-88C3-B15EBEE6674C}" type="presOf" srcId="{C957038A-61CC-C743-9BC2-8CCC1A5FAD1B}" destId="{0DAA7375-8094-5347-948A-5B765C0F3D5F}" srcOrd="0" destOrd="0" presId="urn:microsoft.com/office/officeart/2005/8/layout/hierarchy3"/>
    <dgm:cxn modelId="{671540EA-4353-174D-8CDC-355C840720E0}" srcId="{BBE90A80-A902-004F-8FCB-89EBD44F7B97}" destId="{C957038A-61CC-C743-9BC2-8CCC1A5FAD1B}" srcOrd="1" destOrd="0" parTransId="{1DB5D278-F56E-A743-9E03-DA79EE4C065F}" sibTransId="{F0AFF343-1472-3C4A-AD40-48207431572B}"/>
    <dgm:cxn modelId="{D2F43A7E-33D0-5A47-94B8-EF59F4B06E70}" type="presOf" srcId="{19223F2D-0C42-194D-BFEF-7BB88993314F}" destId="{91AAEAB7-8F99-B145-8B6D-6D00B82E9B07}" srcOrd="0" destOrd="0" presId="urn:microsoft.com/office/officeart/2005/8/layout/hierarchy3"/>
    <dgm:cxn modelId="{14CCF5FC-E9F2-CF47-B324-91D877CB1A9F}" type="presOf" srcId="{BDFFF3BC-DF43-F240-BAAC-FC853DB2212F}" destId="{18F50164-31D5-A54E-95BE-447B31A30007}" srcOrd="0" destOrd="0" presId="urn:microsoft.com/office/officeart/2005/8/layout/hierarchy3"/>
    <dgm:cxn modelId="{0F91BC9D-7F3D-4745-8015-B070E3AF2BDC}" type="presOf" srcId="{7CB922B9-116A-3148-BE4A-9623CB8F5763}" destId="{BA3A3A5F-1D8D-2E47-BD97-EEE8EE425037}" srcOrd="0" destOrd="0" presId="urn:microsoft.com/office/officeart/2005/8/layout/hierarchy3"/>
    <dgm:cxn modelId="{10CA87E7-B00C-2742-B687-F14C02D668DE}" type="presOf" srcId="{0DD4E0BE-94CD-9541-9CDE-389BD9A8974C}" destId="{38366191-8A7B-674E-8F98-7AE457B680CD}" srcOrd="0" destOrd="0" presId="urn:microsoft.com/office/officeart/2005/8/layout/hierarchy3"/>
    <dgm:cxn modelId="{F92F6F78-8CEE-D943-B23F-D5CA3DCD8850}" type="presOf" srcId="{7CB922B9-116A-3148-BE4A-9623CB8F5763}" destId="{857AE5F4-CE6E-2347-923C-A6320A0E29D0}" srcOrd="1" destOrd="0" presId="urn:microsoft.com/office/officeart/2005/8/layout/hierarchy3"/>
    <dgm:cxn modelId="{8B4AA218-2C03-6F42-A94E-FCD4896F0DCC}" type="presParOf" srcId="{031CAFC1-13EB-9E46-B0F0-2C94F7AA0A72}" destId="{D1B01DED-462C-9443-908F-917D59E75BB4}" srcOrd="0" destOrd="0" presId="urn:microsoft.com/office/officeart/2005/8/layout/hierarchy3"/>
    <dgm:cxn modelId="{733F0FF4-A9E7-754B-8D49-0ADBF9F4B601}" type="presParOf" srcId="{D1B01DED-462C-9443-908F-917D59E75BB4}" destId="{C4DA5CF9-6275-8D4F-BFA3-0F7C6EF6CF12}" srcOrd="0" destOrd="0" presId="urn:microsoft.com/office/officeart/2005/8/layout/hierarchy3"/>
    <dgm:cxn modelId="{33CBB0A8-0EF3-364F-8295-D905BB86424D}" type="presParOf" srcId="{C4DA5CF9-6275-8D4F-BFA3-0F7C6EF6CF12}" destId="{6554690E-544A-A84A-9034-2820A1FA5E31}" srcOrd="0" destOrd="0" presId="urn:microsoft.com/office/officeart/2005/8/layout/hierarchy3"/>
    <dgm:cxn modelId="{AAB4368A-6DC9-6041-804D-F6D66FCEFD81}" type="presParOf" srcId="{C4DA5CF9-6275-8D4F-BFA3-0F7C6EF6CF12}" destId="{A022BF7A-8143-8749-B212-AD7C35D9F049}" srcOrd="1" destOrd="0" presId="urn:microsoft.com/office/officeart/2005/8/layout/hierarchy3"/>
    <dgm:cxn modelId="{1270EDDD-A0A0-A242-B43C-749795878A68}" type="presParOf" srcId="{D1B01DED-462C-9443-908F-917D59E75BB4}" destId="{F2FEE585-F3E5-2F44-ABA6-3286F5A352C7}" srcOrd="1" destOrd="0" presId="urn:microsoft.com/office/officeart/2005/8/layout/hierarchy3"/>
    <dgm:cxn modelId="{C55CE2CB-BAF8-4A44-B8BE-0B7E81ACFFB5}" type="presParOf" srcId="{F2FEE585-F3E5-2F44-ABA6-3286F5A352C7}" destId="{ED7DD769-B7B3-2349-A901-B3F816C20355}" srcOrd="0" destOrd="0" presId="urn:microsoft.com/office/officeart/2005/8/layout/hierarchy3"/>
    <dgm:cxn modelId="{B5883C88-14DB-8A44-BF1B-263A592E00C3}" type="presParOf" srcId="{F2FEE585-F3E5-2F44-ABA6-3286F5A352C7}" destId="{38366191-8A7B-674E-8F98-7AE457B680CD}" srcOrd="1" destOrd="0" presId="urn:microsoft.com/office/officeart/2005/8/layout/hierarchy3"/>
    <dgm:cxn modelId="{2D29A5F8-6F85-554A-81D9-DDCE346670BD}" type="presParOf" srcId="{F2FEE585-F3E5-2F44-ABA6-3286F5A352C7}" destId="{89A7B1C7-A7D1-284E-AADD-AFFA2692867B}" srcOrd="2" destOrd="0" presId="urn:microsoft.com/office/officeart/2005/8/layout/hierarchy3"/>
    <dgm:cxn modelId="{4EE85E3D-D205-A248-8150-EE6865D09AEC}" type="presParOf" srcId="{F2FEE585-F3E5-2F44-ABA6-3286F5A352C7}" destId="{0DAA7375-8094-5347-948A-5B765C0F3D5F}" srcOrd="3" destOrd="0" presId="urn:microsoft.com/office/officeart/2005/8/layout/hierarchy3"/>
    <dgm:cxn modelId="{115AEB31-D262-0346-A450-6E35E36370E1}" type="presParOf" srcId="{031CAFC1-13EB-9E46-B0F0-2C94F7AA0A72}" destId="{DE835DBF-BAB9-E947-AC96-A8DDBDA926B4}" srcOrd="1" destOrd="0" presId="urn:microsoft.com/office/officeart/2005/8/layout/hierarchy3"/>
    <dgm:cxn modelId="{1C1DCD8C-261A-E844-892A-604999A37CEB}" type="presParOf" srcId="{DE835DBF-BAB9-E947-AC96-A8DDBDA926B4}" destId="{57110759-5DA0-3E41-B59A-92DA670AC7FB}" srcOrd="0" destOrd="0" presId="urn:microsoft.com/office/officeart/2005/8/layout/hierarchy3"/>
    <dgm:cxn modelId="{0FC4A263-6F2B-684D-BABC-D5C995DCD308}" type="presParOf" srcId="{57110759-5DA0-3E41-B59A-92DA670AC7FB}" destId="{04961439-25F0-D14C-AB95-B8DB65C993B9}" srcOrd="0" destOrd="0" presId="urn:microsoft.com/office/officeart/2005/8/layout/hierarchy3"/>
    <dgm:cxn modelId="{06982730-5D56-D94F-91EE-0C1EDD45E9D5}" type="presParOf" srcId="{57110759-5DA0-3E41-B59A-92DA670AC7FB}" destId="{CCD126CC-79EC-5740-8569-A72674B26EDC}" srcOrd="1" destOrd="0" presId="urn:microsoft.com/office/officeart/2005/8/layout/hierarchy3"/>
    <dgm:cxn modelId="{D103A24B-D486-0C4E-ABD8-C0A83B551FEE}" type="presParOf" srcId="{DE835DBF-BAB9-E947-AC96-A8DDBDA926B4}" destId="{C7D284D8-5585-2745-9013-783A1479377A}" srcOrd="1" destOrd="0" presId="urn:microsoft.com/office/officeart/2005/8/layout/hierarchy3"/>
    <dgm:cxn modelId="{B7F2641D-B9E5-FC43-893C-43E744C66BEC}" type="presParOf" srcId="{C7D284D8-5585-2745-9013-783A1479377A}" destId="{0E57C82A-2084-9546-ABC3-65303139B0A2}" srcOrd="0" destOrd="0" presId="urn:microsoft.com/office/officeart/2005/8/layout/hierarchy3"/>
    <dgm:cxn modelId="{3EC07936-80A8-F04C-B450-23D5EF2904C2}" type="presParOf" srcId="{C7D284D8-5585-2745-9013-783A1479377A}" destId="{9AA22535-FE22-534B-8716-A08C5CADC810}" srcOrd="1" destOrd="0" presId="urn:microsoft.com/office/officeart/2005/8/layout/hierarchy3"/>
    <dgm:cxn modelId="{7CB9E17C-0214-4C49-AA97-7B36E2ABB4EE}" type="presParOf" srcId="{C7D284D8-5585-2745-9013-783A1479377A}" destId="{4272C1EA-9539-3E48-ABBB-81A043BFB2B9}" srcOrd="2" destOrd="0" presId="urn:microsoft.com/office/officeart/2005/8/layout/hierarchy3"/>
    <dgm:cxn modelId="{84EE5819-9768-EC49-979D-EC1DF1780560}" type="presParOf" srcId="{C7D284D8-5585-2745-9013-783A1479377A}" destId="{EE39725D-F9FE-034B-BE71-FEA1F7128F7B}" srcOrd="3" destOrd="0" presId="urn:microsoft.com/office/officeart/2005/8/layout/hierarchy3"/>
    <dgm:cxn modelId="{1C3EC9F5-DBCB-3946-9348-F9165D1A1316}" type="presParOf" srcId="{C7D284D8-5585-2745-9013-783A1479377A}" destId="{C67CD4A9-0A06-A04A-BF23-53195322A899}" srcOrd="4" destOrd="0" presId="urn:microsoft.com/office/officeart/2005/8/layout/hierarchy3"/>
    <dgm:cxn modelId="{8A21B008-34CF-9E43-98C7-3DAA0F10F524}" type="presParOf" srcId="{C7D284D8-5585-2745-9013-783A1479377A}" destId="{3089F528-271B-2142-B5AD-A64F7E154279}" srcOrd="5" destOrd="0" presId="urn:microsoft.com/office/officeart/2005/8/layout/hierarchy3"/>
    <dgm:cxn modelId="{20D02478-65B8-044E-B3E7-5E6421A081BA}" type="presParOf" srcId="{031CAFC1-13EB-9E46-B0F0-2C94F7AA0A72}" destId="{38D29549-DFA4-0545-8214-BCD6D6238164}" srcOrd="2" destOrd="0" presId="urn:microsoft.com/office/officeart/2005/8/layout/hierarchy3"/>
    <dgm:cxn modelId="{03EEA544-C3CD-4347-99EA-F6BD366F9240}" type="presParOf" srcId="{38D29549-DFA4-0545-8214-BCD6D6238164}" destId="{AD4972D1-0201-134A-B9F4-5BB3A1A738CA}" srcOrd="0" destOrd="0" presId="urn:microsoft.com/office/officeart/2005/8/layout/hierarchy3"/>
    <dgm:cxn modelId="{80E3D656-E429-1144-8038-42661E8284BC}" type="presParOf" srcId="{AD4972D1-0201-134A-B9F4-5BB3A1A738CA}" destId="{84023CE8-0555-E04B-A4A5-84D71C10F38A}" srcOrd="0" destOrd="0" presId="urn:microsoft.com/office/officeart/2005/8/layout/hierarchy3"/>
    <dgm:cxn modelId="{4C8E3DB1-4589-EB43-9AAF-A4DABEDF017F}" type="presParOf" srcId="{AD4972D1-0201-134A-B9F4-5BB3A1A738CA}" destId="{56CB1EC1-A0F3-404E-A49C-A6FACC05620A}" srcOrd="1" destOrd="0" presId="urn:microsoft.com/office/officeart/2005/8/layout/hierarchy3"/>
    <dgm:cxn modelId="{F954695F-DC0A-844E-A5CF-5BACCD8EF14A}" type="presParOf" srcId="{38D29549-DFA4-0545-8214-BCD6D6238164}" destId="{0302960E-7FAA-084B-8133-CBE62D1B22A7}" srcOrd="1" destOrd="0" presId="urn:microsoft.com/office/officeart/2005/8/layout/hierarchy3"/>
    <dgm:cxn modelId="{DD41D3FB-496C-8247-9FF5-958AD242377D}" type="presParOf" srcId="{0302960E-7FAA-084B-8133-CBE62D1B22A7}" destId="{91AAEAB7-8F99-B145-8B6D-6D00B82E9B07}" srcOrd="0" destOrd="0" presId="urn:microsoft.com/office/officeart/2005/8/layout/hierarchy3"/>
    <dgm:cxn modelId="{4337CC05-D6D4-F146-9567-C2D8C924C00F}" type="presParOf" srcId="{0302960E-7FAA-084B-8133-CBE62D1B22A7}" destId="{C0960276-4F10-9548-A488-9EB4EB665889}" srcOrd="1" destOrd="0" presId="urn:microsoft.com/office/officeart/2005/8/layout/hierarchy3"/>
    <dgm:cxn modelId="{5793CC7B-E069-0841-B11B-774C2F0CC84C}" type="presParOf" srcId="{0302960E-7FAA-084B-8133-CBE62D1B22A7}" destId="{65D97914-B17E-5447-8F0D-58E334D95840}" srcOrd="2" destOrd="0" presId="urn:microsoft.com/office/officeart/2005/8/layout/hierarchy3"/>
    <dgm:cxn modelId="{446A2F84-5CA1-1A4A-9A7C-21C6C633C54D}" type="presParOf" srcId="{0302960E-7FAA-084B-8133-CBE62D1B22A7}" destId="{18F50164-31D5-A54E-95BE-447B31A30007}" srcOrd="3" destOrd="0" presId="urn:microsoft.com/office/officeart/2005/8/layout/hierarchy3"/>
    <dgm:cxn modelId="{7C93BF80-6235-214C-A09E-5FCAF8240B4A}" type="presParOf" srcId="{031CAFC1-13EB-9E46-B0F0-2C94F7AA0A72}" destId="{FFA7521E-B1B1-0B40-8D30-06D5F06E6D26}" srcOrd="3" destOrd="0" presId="urn:microsoft.com/office/officeart/2005/8/layout/hierarchy3"/>
    <dgm:cxn modelId="{800CE5A1-0AFA-CC45-99D2-3A62C74B9C52}" type="presParOf" srcId="{FFA7521E-B1B1-0B40-8D30-06D5F06E6D26}" destId="{86612F1F-C53F-8C4F-B800-B16807AF64F0}" srcOrd="0" destOrd="0" presId="urn:microsoft.com/office/officeart/2005/8/layout/hierarchy3"/>
    <dgm:cxn modelId="{3F34AB98-BC0F-5D44-9888-D76D882DC588}" type="presParOf" srcId="{86612F1F-C53F-8C4F-B800-B16807AF64F0}" destId="{6C13AE61-AD75-CB4C-BC39-68C89E88311A}" srcOrd="0" destOrd="0" presId="urn:microsoft.com/office/officeart/2005/8/layout/hierarchy3"/>
    <dgm:cxn modelId="{6D434359-E195-C144-A8E5-62143CCCA374}" type="presParOf" srcId="{86612F1F-C53F-8C4F-B800-B16807AF64F0}" destId="{F87A1ECF-C339-A649-8969-03BEAE75415F}" srcOrd="1" destOrd="0" presId="urn:microsoft.com/office/officeart/2005/8/layout/hierarchy3"/>
    <dgm:cxn modelId="{345DA903-743F-A040-8796-6CB359EA3DB5}" type="presParOf" srcId="{FFA7521E-B1B1-0B40-8D30-06D5F06E6D26}" destId="{2F7E8FC8-0DF4-354A-BDC2-65F43E3F0226}" srcOrd="1" destOrd="0" presId="urn:microsoft.com/office/officeart/2005/8/layout/hierarchy3"/>
    <dgm:cxn modelId="{E173D170-A58A-F548-B444-195B7F964272}" type="presParOf" srcId="{2F7E8FC8-0DF4-354A-BDC2-65F43E3F0226}" destId="{6CB72441-4B18-1B4E-ADD9-2E4DA9275F80}" srcOrd="0" destOrd="0" presId="urn:microsoft.com/office/officeart/2005/8/layout/hierarchy3"/>
    <dgm:cxn modelId="{B67ED449-4438-5C4F-9828-13ADBF561B27}" type="presParOf" srcId="{2F7E8FC8-0DF4-354A-BDC2-65F43E3F0226}" destId="{E2E05340-A992-114C-A4B7-2955679597FD}" srcOrd="1" destOrd="0" presId="urn:microsoft.com/office/officeart/2005/8/layout/hierarchy3"/>
    <dgm:cxn modelId="{808698EC-A383-3F43-8810-83DAE8970854}" type="presParOf" srcId="{2F7E8FC8-0DF4-354A-BDC2-65F43E3F0226}" destId="{836F6A5C-B707-7643-A98C-B50F0F4F940C}" srcOrd="2" destOrd="0" presId="urn:microsoft.com/office/officeart/2005/8/layout/hierarchy3"/>
    <dgm:cxn modelId="{3D83AB73-F1C5-F14C-82B7-8909F916E29A}" type="presParOf" srcId="{2F7E8FC8-0DF4-354A-BDC2-65F43E3F0226}" destId="{B59AA398-C7D2-A54D-AE70-6BEAA3FEDDAD}" srcOrd="3" destOrd="0" presId="urn:microsoft.com/office/officeart/2005/8/layout/hierarchy3"/>
    <dgm:cxn modelId="{99F32835-032E-6A4B-8B79-F9132B249801}" type="presParOf" srcId="{031CAFC1-13EB-9E46-B0F0-2C94F7AA0A72}" destId="{CF135E4D-351A-8547-9ACE-18CB542CBF0B}" srcOrd="4" destOrd="0" presId="urn:microsoft.com/office/officeart/2005/8/layout/hierarchy3"/>
    <dgm:cxn modelId="{D8CF81AA-840D-684B-948D-AC500F179042}" type="presParOf" srcId="{CF135E4D-351A-8547-9ACE-18CB542CBF0B}" destId="{2C605AE3-9B71-7549-A23F-769A4C48F43D}" srcOrd="0" destOrd="0" presId="urn:microsoft.com/office/officeart/2005/8/layout/hierarchy3"/>
    <dgm:cxn modelId="{F025BD2C-1E5E-3242-B998-F514A718A50C}" type="presParOf" srcId="{2C605AE3-9B71-7549-A23F-769A4C48F43D}" destId="{BA3A3A5F-1D8D-2E47-BD97-EEE8EE425037}" srcOrd="0" destOrd="0" presId="urn:microsoft.com/office/officeart/2005/8/layout/hierarchy3"/>
    <dgm:cxn modelId="{91BE38D0-2E4C-3E44-8337-5617C3991F74}" type="presParOf" srcId="{2C605AE3-9B71-7549-A23F-769A4C48F43D}" destId="{857AE5F4-CE6E-2347-923C-A6320A0E29D0}" srcOrd="1" destOrd="0" presId="urn:microsoft.com/office/officeart/2005/8/layout/hierarchy3"/>
    <dgm:cxn modelId="{E1FB2028-D7CA-3940-895D-567DFD8199A4}" type="presParOf" srcId="{CF135E4D-351A-8547-9ACE-18CB542CBF0B}" destId="{F5D9FAAF-924E-B04F-8608-81990B781CBE}" srcOrd="1" destOrd="0" presId="urn:microsoft.com/office/officeart/2005/8/layout/hierarchy3"/>
    <dgm:cxn modelId="{032FC997-D8BC-894A-B256-3176828F49FE}" type="presParOf" srcId="{F5D9FAAF-924E-B04F-8608-81990B781CBE}" destId="{3498283F-84D8-2540-9066-338B311560B9}" srcOrd="0" destOrd="0" presId="urn:microsoft.com/office/officeart/2005/8/layout/hierarchy3"/>
    <dgm:cxn modelId="{1EE2C259-F411-E945-BF88-5D928F05BB0B}" type="presParOf" srcId="{F5D9FAAF-924E-B04F-8608-81990B781CBE}" destId="{6952C033-8119-8D44-954E-C23DBC723753}" srcOrd="1" destOrd="0" presId="urn:microsoft.com/office/officeart/2005/8/layout/hierarchy3"/>
    <dgm:cxn modelId="{23C2BA5D-1890-5343-999A-C093CEF9A474}" type="presParOf" srcId="{F5D9FAAF-924E-B04F-8608-81990B781CBE}" destId="{3D26FCFA-C9A5-9342-AA2E-F43D1FAA8CAC}" srcOrd="2" destOrd="0" presId="urn:microsoft.com/office/officeart/2005/8/layout/hierarchy3"/>
    <dgm:cxn modelId="{53DFB9C4-6431-B146-A94D-047FF489F756}" type="presParOf" srcId="{F5D9FAAF-924E-B04F-8608-81990B781CBE}" destId="{6BFF8EDD-CA44-0A43-AE4A-75BCFE1C012B}" srcOrd="3" destOrd="0" presId="urn:microsoft.com/office/officeart/2005/8/layout/hierarchy3"/>
    <dgm:cxn modelId="{200C0F65-F6C5-9349-A98B-30A59A52EB52}" type="presParOf" srcId="{F5D9FAAF-924E-B04F-8608-81990B781CBE}" destId="{DB4186BE-D46F-DF4A-8A75-448DB53E837F}" srcOrd="4" destOrd="0" presId="urn:microsoft.com/office/officeart/2005/8/layout/hierarchy3"/>
    <dgm:cxn modelId="{C3001C02-CFF6-7C48-B160-14B25E39FB86}" type="presParOf" srcId="{F5D9FAAF-924E-B04F-8608-81990B781CBE}" destId="{33030095-160F-454D-848B-5EB97ED5152A}" srcOrd="5"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526188-B56C-9F49-B138-6480A3291002}"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zh-CN" altLang="en-US"/>
        </a:p>
      </dgm:t>
    </dgm:pt>
    <dgm:pt modelId="{D57C242F-867E-404F-88F8-276983D6A567}">
      <dgm:prSet phldrT="[文本]"/>
      <dgm:spPr/>
      <dgm:t>
        <a:bodyPr/>
        <a:lstStyle/>
        <a:p>
          <a:r>
            <a:rPr lang="zh-CN" altLang="en-US" dirty="0" smtClean="0"/>
            <a:t>带宽测量</a:t>
          </a:r>
          <a:endParaRPr lang="zh-CN" altLang="en-US" dirty="0"/>
        </a:p>
      </dgm:t>
    </dgm:pt>
    <dgm:pt modelId="{E86B904C-5247-394E-86E6-C1BF0962F4C9}" type="parTrans" cxnId="{A98F518A-D004-464B-8B8D-02286F07E5F3}">
      <dgm:prSet/>
      <dgm:spPr/>
      <dgm:t>
        <a:bodyPr/>
        <a:lstStyle/>
        <a:p>
          <a:endParaRPr lang="zh-CN" altLang="en-US"/>
        </a:p>
      </dgm:t>
    </dgm:pt>
    <dgm:pt modelId="{315734C5-0D3C-594A-BBF9-1619F4B6E745}" type="sibTrans" cxnId="{A98F518A-D004-464B-8B8D-02286F07E5F3}">
      <dgm:prSet/>
      <dgm:spPr/>
      <dgm:t>
        <a:bodyPr/>
        <a:lstStyle/>
        <a:p>
          <a:endParaRPr lang="zh-CN" altLang="en-US"/>
        </a:p>
      </dgm:t>
    </dgm:pt>
    <dgm:pt modelId="{D0CE6F3E-0B69-8844-80CB-800A9124B191}">
      <dgm:prSet phldrT="[文本]"/>
      <dgm:spPr/>
      <dgm:t>
        <a:bodyPr/>
        <a:lstStyle/>
        <a:p>
          <a:r>
            <a:rPr lang="zh-CN" altLang="en-US" dirty="0" smtClean="0"/>
            <a:t>端到端带宽测量</a:t>
          </a:r>
        </a:p>
        <a:p>
          <a:r>
            <a:rPr lang="zh-CN" altLang="en-US" dirty="0" smtClean="0"/>
            <a:t>（路径带宽）</a:t>
          </a:r>
          <a:endParaRPr lang="zh-CN" altLang="en-US" dirty="0"/>
        </a:p>
      </dgm:t>
    </dgm:pt>
    <dgm:pt modelId="{0BF4B7F8-1F71-4D4C-AC70-33B8DB0AFDEE}" type="parTrans" cxnId="{EF961C26-DFF2-AB46-8E06-6514DB74D00E}">
      <dgm:prSet/>
      <dgm:spPr/>
      <dgm:t>
        <a:bodyPr/>
        <a:lstStyle/>
        <a:p>
          <a:endParaRPr lang="zh-CN" altLang="en-US"/>
        </a:p>
      </dgm:t>
    </dgm:pt>
    <dgm:pt modelId="{61E74D71-36A3-6A43-968C-47828F63D53B}" type="sibTrans" cxnId="{EF961C26-DFF2-AB46-8E06-6514DB74D00E}">
      <dgm:prSet/>
      <dgm:spPr/>
      <dgm:t>
        <a:bodyPr/>
        <a:lstStyle/>
        <a:p>
          <a:endParaRPr lang="zh-CN" altLang="en-US"/>
        </a:p>
      </dgm:t>
    </dgm:pt>
    <dgm:pt modelId="{26E276C0-2E75-E94E-BA4D-3911B8B933C3}">
      <dgm:prSet phldrT="[文本]"/>
      <dgm:spPr/>
      <dgm:t>
        <a:bodyPr/>
        <a:lstStyle/>
        <a:p>
          <a:r>
            <a:rPr lang="zh-CN" altLang="en-US" dirty="0" smtClean="0"/>
            <a:t>可用带宽测量</a:t>
          </a:r>
          <a:endParaRPr lang="zh-CN" altLang="en-US" dirty="0"/>
        </a:p>
      </dgm:t>
    </dgm:pt>
    <dgm:pt modelId="{DB55F789-CC6D-8A4A-AE25-C67DC8F76F61}" type="parTrans" cxnId="{8AE136A4-0A34-C249-8DC6-98F781FD15AE}">
      <dgm:prSet/>
      <dgm:spPr/>
      <dgm:t>
        <a:bodyPr/>
        <a:lstStyle/>
        <a:p>
          <a:endParaRPr lang="zh-CN" altLang="en-US"/>
        </a:p>
      </dgm:t>
    </dgm:pt>
    <dgm:pt modelId="{23B2A2EB-2959-0F44-B73C-D1FE5B763499}" type="sibTrans" cxnId="{8AE136A4-0A34-C249-8DC6-98F781FD15AE}">
      <dgm:prSet/>
      <dgm:spPr/>
      <dgm:t>
        <a:bodyPr/>
        <a:lstStyle/>
        <a:p>
          <a:endParaRPr lang="zh-CN" altLang="en-US"/>
        </a:p>
      </dgm:t>
    </dgm:pt>
    <dgm:pt modelId="{40F4FD31-CBDF-2949-9DB1-95C95845783F}">
      <dgm:prSet phldrT="[文本]"/>
      <dgm:spPr/>
      <dgm:t>
        <a:bodyPr/>
        <a:lstStyle/>
        <a:p>
          <a:r>
            <a:rPr lang="zh-CN" altLang="en-US" dirty="0" smtClean="0"/>
            <a:t>瓶颈带宽测量</a:t>
          </a:r>
          <a:endParaRPr lang="zh-CN" altLang="en-US" dirty="0"/>
        </a:p>
      </dgm:t>
    </dgm:pt>
    <dgm:pt modelId="{950EA0DF-6CCC-6A4B-A0F7-DC071AD8CCD6}" type="parTrans" cxnId="{AA1F593C-C906-D649-A3E6-36FA43C3CE86}">
      <dgm:prSet/>
      <dgm:spPr/>
      <dgm:t>
        <a:bodyPr/>
        <a:lstStyle/>
        <a:p>
          <a:endParaRPr lang="zh-CN" altLang="en-US"/>
        </a:p>
      </dgm:t>
    </dgm:pt>
    <dgm:pt modelId="{61BA6A11-7D5D-F944-8D0D-55006FF728B2}" type="sibTrans" cxnId="{AA1F593C-C906-D649-A3E6-36FA43C3CE86}">
      <dgm:prSet/>
      <dgm:spPr/>
      <dgm:t>
        <a:bodyPr/>
        <a:lstStyle/>
        <a:p>
          <a:endParaRPr lang="zh-CN" altLang="en-US"/>
        </a:p>
      </dgm:t>
    </dgm:pt>
    <dgm:pt modelId="{1CBD9B67-81E2-E64F-9B3B-2451BEE68B36}">
      <dgm:prSet phldrT="[文本]"/>
      <dgm:spPr/>
      <dgm:t>
        <a:bodyPr/>
        <a:lstStyle/>
        <a:p>
          <a:r>
            <a:rPr lang="zh-CN" altLang="en-US" dirty="0" smtClean="0"/>
            <a:t>逐跳带宽测量</a:t>
          </a:r>
        </a:p>
        <a:p>
          <a:r>
            <a:rPr lang="zh-CN" altLang="en-US" dirty="0" smtClean="0"/>
            <a:t>（链路带宽）</a:t>
          </a:r>
          <a:endParaRPr lang="zh-CN" altLang="en-US" dirty="0"/>
        </a:p>
      </dgm:t>
    </dgm:pt>
    <dgm:pt modelId="{707808E5-177F-7545-A059-40FDFA4A8BF5}" type="parTrans" cxnId="{EA50D442-D1C1-4C47-8DD2-FA0883FB23E3}">
      <dgm:prSet/>
      <dgm:spPr/>
      <dgm:t>
        <a:bodyPr/>
        <a:lstStyle/>
        <a:p>
          <a:endParaRPr lang="zh-CN" altLang="en-US"/>
        </a:p>
      </dgm:t>
    </dgm:pt>
    <dgm:pt modelId="{4A51E04A-9F8B-834E-8484-099E6DD91BC9}" type="sibTrans" cxnId="{EA50D442-D1C1-4C47-8DD2-FA0883FB23E3}">
      <dgm:prSet/>
      <dgm:spPr/>
      <dgm:t>
        <a:bodyPr/>
        <a:lstStyle/>
        <a:p>
          <a:endParaRPr lang="zh-CN" altLang="en-US"/>
        </a:p>
      </dgm:t>
    </dgm:pt>
    <dgm:pt modelId="{A75027D6-288B-F244-934B-135F9A013609}">
      <dgm:prSet phldrT="[文本]"/>
      <dgm:spPr/>
      <dgm:t>
        <a:bodyPr/>
        <a:lstStyle/>
        <a:p>
          <a:r>
            <a:rPr lang="zh-CN" altLang="en-US" dirty="0" smtClean="0"/>
            <a:t>测量网络路径上各段链路的带宽 </a:t>
          </a:r>
          <a:endParaRPr lang="zh-CN" altLang="en-US" dirty="0"/>
        </a:p>
      </dgm:t>
    </dgm:pt>
    <dgm:pt modelId="{6C9A1C4E-4775-D54A-B561-776B1B74D9EB}" type="parTrans" cxnId="{FA78DD91-A870-BE44-B782-524E4F289FE0}">
      <dgm:prSet/>
      <dgm:spPr/>
      <dgm:t>
        <a:bodyPr/>
        <a:lstStyle/>
        <a:p>
          <a:endParaRPr lang="zh-CN" altLang="en-US"/>
        </a:p>
      </dgm:t>
    </dgm:pt>
    <dgm:pt modelId="{88A16003-C7BF-8C41-AEB2-6C407565FDDD}" type="sibTrans" cxnId="{FA78DD91-A870-BE44-B782-524E4F289FE0}">
      <dgm:prSet/>
      <dgm:spPr/>
      <dgm:t>
        <a:bodyPr/>
        <a:lstStyle/>
        <a:p>
          <a:endParaRPr lang="zh-CN" altLang="en-US"/>
        </a:p>
      </dgm:t>
    </dgm:pt>
    <dgm:pt modelId="{A2AFDE2B-4553-E142-929E-8EAD73DC617A}">
      <dgm:prSet phldrT="[文本]"/>
      <dgm:spPr/>
      <dgm:t>
        <a:bodyPr/>
        <a:lstStyle/>
        <a:p>
          <a:r>
            <a:rPr lang="zh-CN" altLang="en-US" dirty="0" smtClean="0"/>
            <a:t>测量端到端之间为被背景流量</a:t>
          </a:r>
          <a:r>
            <a:rPr lang="en-US" altLang="zh-CN" dirty="0" smtClean="0"/>
            <a:t>(Background</a:t>
          </a:r>
          <a:r>
            <a:rPr lang="zh-CN" altLang="en-US" dirty="0" smtClean="0"/>
            <a:t> </a:t>
          </a:r>
          <a:r>
            <a:rPr lang="en-US" altLang="zh-CN" dirty="0" smtClean="0"/>
            <a:t>traffic)</a:t>
          </a:r>
          <a:r>
            <a:rPr lang="zh-CN" altLang="en-US" dirty="0" smtClean="0"/>
            <a:t>占用的剩余带宽</a:t>
          </a:r>
          <a:endParaRPr lang="zh-CN" altLang="en-US" dirty="0"/>
        </a:p>
      </dgm:t>
    </dgm:pt>
    <dgm:pt modelId="{A843AE53-6273-7E4F-A602-1A78A71BD573}" type="parTrans" cxnId="{6977C17F-7054-E54A-B090-0A162681A60F}">
      <dgm:prSet/>
      <dgm:spPr/>
      <dgm:t>
        <a:bodyPr/>
        <a:lstStyle/>
        <a:p>
          <a:endParaRPr lang="zh-CN" altLang="en-US"/>
        </a:p>
      </dgm:t>
    </dgm:pt>
    <dgm:pt modelId="{B3682D92-270D-6840-BE74-63126963557E}" type="sibTrans" cxnId="{6977C17F-7054-E54A-B090-0A162681A60F}">
      <dgm:prSet/>
      <dgm:spPr/>
      <dgm:t>
        <a:bodyPr/>
        <a:lstStyle/>
        <a:p>
          <a:endParaRPr lang="zh-CN" altLang="en-US"/>
        </a:p>
      </dgm:t>
    </dgm:pt>
    <dgm:pt modelId="{F0DDB14A-221F-1748-94F1-4AC6C01A0B5B}">
      <dgm:prSet phldrT="[文本]"/>
      <dgm:spPr/>
      <dgm:t>
        <a:bodyPr/>
        <a:lstStyle/>
        <a:p>
          <a:r>
            <a:rPr lang="zh-CN" altLang="en-US" dirty="0" smtClean="0"/>
            <a:t>测量端到端之间最小的链路带宽，也是端到端路径的最大传输率</a:t>
          </a:r>
          <a:endParaRPr lang="zh-CN" altLang="en-US" dirty="0"/>
        </a:p>
      </dgm:t>
    </dgm:pt>
    <dgm:pt modelId="{1A444043-224B-5D44-9ECF-DD454FF1394F}" type="parTrans" cxnId="{B28A6DF3-D604-B342-B0E4-B32EAF565745}">
      <dgm:prSet/>
      <dgm:spPr/>
      <dgm:t>
        <a:bodyPr/>
        <a:lstStyle/>
        <a:p>
          <a:endParaRPr lang="zh-CN" altLang="en-US"/>
        </a:p>
      </dgm:t>
    </dgm:pt>
    <dgm:pt modelId="{515AE2F7-AD88-B84B-AFD2-D5A0F73697BE}" type="sibTrans" cxnId="{B28A6DF3-D604-B342-B0E4-B32EAF565745}">
      <dgm:prSet/>
      <dgm:spPr/>
      <dgm:t>
        <a:bodyPr/>
        <a:lstStyle/>
        <a:p>
          <a:endParaRPr lang="zh-CN" altLang="en-US"/>
        </a:p>
      </dgm:t>
    </dgm:pt>
    <dgm:pt modelId="{C58B046E-CFDE-A343-808D-006542F6ABB1}" type="pres">
      <dgm:prSet presAssocID="{52526188-B56C-9F49-B138-6480A3291002}" presName="diagram" presStyleCnt="0">
        <dgm:presLayoutVars>
          <dgm:chPref val="1"/>
          <dgm:dir/>
          <dgm:animOne val="branch"/>
          <dgm:animLvl val="lvl"/>
          <dgm:resizeHandles val="exact"/>
        </dgm:presLayoutVars>
      </dgm:prSet>
      <dgm:spPr/>
      <dgm:t>
        <a:bodyPr/>
        <a:lstStyle/>
        <a:p>
          <a:endParaRPr lang="zh-CN" altLang="en-US"/>
        </a:p>
      </dgm:t>
    </dgm:pt>
    <dgm:pt modelId="{C77A9EEA-F381-C648-BE02-A68C136B2F0E}" type="pres">
      <dgm:prSet presAssocID="{D57C242F-867E-404F-88F8-276983D6A567}" presName="root1" presStyleCnt="0"/>
      <dgm:spPr/>
      <dgm:t>
        <a:bodyPr/>
        <a:lstStyle/>
        <a:p>
          <a:endParaRPr lang="zh-CN" altLang="en-US"/>
        </a:p>
      </dgm:t>
    </dgm:pt>
    <dgm:pt modelId="{58B3EF58-F0E3-DE47-9A50-9C264A11375F}" type="pres">
      <dgm:prSet presAssocID="{D57C242F-867E-404F-88F8-276983D6A567}" presName="LevelOneTextNode" presStyleLbl="node0" presStyleIdx="0" presStyleCnt="1">
        <dgm:presLayoutVars>
          <dgm:chPref val="3"/>
        </dgm:presLayoutVars>
      </dgm:prSet>
      <dgm:spPr/>
      <dgm:t>
        <a:bodyPr/>
        <a:lstStyle/>
        <a:p>
          <a:endParaRPr lang="zh-CN" altLang="en-US"/>
        </a:p>
      </dgm:t>
    </dgm:pt>
    <dgm:pt modelId="{ED3D6E0E-304A-4148-AF2D-5A0CD40F7419}" type="pres">
      <dgm:prSet presAssocID="{D57C242F-867E-404F-88F8-276983D6A567}" presName="level2hierChild" presStyleCnt="0"/>
      <dgm:spPr/>
      <dgm:t>
        <a:bodyPr/>
        <a:lstStyle/>
        <a:p>
          <a:endParaRPr lang="zh-CN" altLang="en-US"/>
        </a:p>
      </dgm:t>
    </dgm:pt>
    <dgm:pt modelId="{103E207C-89A5-0E42-9627-AB034DB3C034}" type="pres">
      <dgm:prSet presAssocID="{0BF4B7F8-1F71-4D4C-AC70-33B8DB0AFDEE}" presName="conn2-1" presStyleLbl="parChTrans1D2" presStyleIdx="0" presStyleCnt="2"/>
      <dgm:spPr/>
      <dgm:t>
        <a:bodyPr/>
        <a:lstStyle/>
        <a:p>
          <a:endParaRPr lang="zh-CN" altLang="en-US"/>
        </a:p>
      </dgm:t>
    </dgm:pt>
    <dgm:pt modelId="{CC29C8B2-1FEB-A244-84BB-68F0B251D247}" type="pres">
      <dgm:prSet presAssocID="{0BF4B7F8-1F71-4D4C-AC70-33B8DB0AFDEE}" presName="connTx" presStyleLbl="parChTrans1D2" presStyleIdx="0" presStyleCnt="2"/>
      <dgm:spPr/>
      <dgm:t>
        <a:bodyPr/>
        <a:lstStyle/>
        <a:p>
          <a:endParaRPr lang="zh-CN" altLang="en-US"/>
        </a:p>
      </dgm:t>
    </dgm:pt>
    <dgm:pt modelId="{6A6AB114-A414-D845-A586-78688B250F77}" type="pres">
      <dgm:prSet presAssocID="{D0CE6F3E-0B69-8844-80CB-800A9124B191}" presName="root2" presStyleCnt="0"/>
      <dgm:spPr/>
      <dgm:t>
        <a:bodyPr/>
        <a:lstStyle/>
        <a:p>
          <a:endParaRPr lang="zh-CN" altLang="en-US"/>
        </a:p>
      </dgm:t>
    </dgm:pt>
    <dgm:pt modelId="{0DFFD8DB-3E08-4243-8712-EE3A698A6CAC}" type="pres">
      <dgm:prSet presAssocID="{D0CE6F3E-0B69-8844-80CB-800A9124B191}" presName="LevelTwoTextNode" presStyleLbl="node2" presStyleIdx="0" presStyleCnt="2">
        <dgm:presLayoutVars>
          <dgm:chPref val="3"/>
        </dgm:presLayoutVars>
      </dgm:prSet>
      <dgm:spPr/>
      <dgm:t>
        <a:bodyPr/>
        <a:lstStyle/>
        <a:p>
          <a:endParaRPr lang="zh-CN" altLang="en-US"/>
        </a:p>
      </dgm:t>
    </dgm:pt>
    <dgm:pt modelId="{9521D1EF-0290-8C4E-84E7-A0807163884F}" type="pres">
      <dgm:prSet presAssocID="{D0CE6F3E-0B69-8844-80CB-800A9124B191}" presName="level3hierChild" presStyleCnt="0"/>
      <dgm:spPr/>
      <dgm:t>
        <a:bodyPr/>
        <a:lstStyle/>
        <a:p>
          <a:endParaRPr lang="zh-CN" altLang="en-US"/>
        </a:p>
      </dgm:t>
    </dgm:pt>
    <dgm:pt modelId="{5A726FD9-0021-A746-9F0D-9D624CC4FC13}" type="pres">
      <dgm:prSet presAssocID="{DB55F789-CC6D-8A4A-AE25-C67DC8F76F61}" presName="conn2-1" presStyleLbl="parChTrans1D3" presStyleIdx="0" presStyleCnt="3"/>
      <dgm:spPr/>
      <dgm:t>
        <a:bodyPr/>
        <a:lstStyle/>
        <a:p>
          <a:endParaRPr lang="zh-CN" altLang="en-US"/>
        </a:p>
      </dgm:t>
    </dgm:pt>
    <dgm:pt modelId="{AA6B1167-0B7F-7D4A-BAC2-05E821F0A61D}" type="pres">
      <dgm:prSet presAssocID="{DB55F789-CC6D-8A4A-AE25-C67DC8F76F61}" presName="connTx" presStyleLbl="parChTrans1D3" presStyleIdx="0" presStyleCnt="3"/>
      <dgm:spPr/>
      <dgm:t>
        <a:bodyPr/>
        <a:lstStyle/>
        <a:p>
          <a:endParaRPr lang="zh-CN" altLang="en-US"/>
        </a:p>
      </dgm:t>
    </dgm:pt>
    <dgm:pt modelId="{FAD1BFBC-077B-F142-AAF8-D73429F93DB5}" type="pres">
      <dgm:prSet presAssocID="{26E276C0-2E75-E94E-BA4D-3911B8B933C3}" presName="root2" presStyleCnt="0"/>
      <dgm:spPr/>
      <dgm:t>
        <a:bodyPr/>
        <a:lstStyle/>
        <a:p>
          <a:endParaRPr lang="zh-CN" altLang="en-US"/>
        </a:p>
      </dgm:t>
    </dgm:pt>
    <dgm:pt modelId="{EABC65AF-4005-344D-B47C-E407B4770B30}" type="pres">
      <dgm:prSet presAssocID="{26E276C0-2E75-E94E-BA4D-3911B8B933C3}" presName="LevelTwoTextNode" presStyleLbl="node3" presStyleIdx="0" presStyleCnt="3">
        <dgm:presLayoutVars>
          <dgm:chPref val="3"/>
        </dgm:presLayoutVars>
      </dgm:prSet>
      <dgm:spPr/>
      <dgm:t>
        <a:bodyPr/>
        <a:lstStyle/>
        <a:p>
          <a:endParaRPr lang="zh-CN" altLang="en-US"/>
        </a:p>
      </dgm:t>
    </dgm:pt>
    <dgm:pt modelId="{7A4B4163-B581-2244-AF96-C69D50DE56C5}" type="pres">
      <dgm:prSet presAssocID="{26E276C0-2E75-E94E-BA4D-3911B8B933C3}" presName="level3hierChild" presStyleCnt="0"/>
      <dgm:spPr/>
      <dgm:t>
        <a:bodyPr/>
        <a:lstStyle/>
        <a:p>
          <a:endParaRPr lang="zh-CN" altLang="en-US"/>
        </a:p>
      </dgm:t>
    </dgm:pt>
    <dgm:pt modelId="{6AA4D4EE-E566-9E44-8161-EA71D97720C2}" type="pres">
      <dgm:prSet presAssocID="{A843AE53-6273-7E4F-A602-1A78A71BD573}" presName="conn2-1" presStyleLbl="parChTrans1D4" presStyleIdx="0" presStyleCnt="2"/>
      <dgm:spPr/>
      <dgm:t>
        <a:bodyPr/>
        <a:lstStyle/>
        <a:p>
          <a:endParaRPr lang="zh-CN" altLang="en-US"/>
        </a:p>
      </dgm:t>
    </dgm:pt>
    <dgm:pt modelId="{0E167E32-13F5-2645-BC89-607C64138C68}" type="pres">
      <dgm:prSet presAssocID="{A843AE53-6273-7E4F-A602-1A78A71BD573}" presName="connTx" presStyleLbl="parChTrans1D4" presStyleIdx="0" presStyleCnt="2"/>
      <dgm:spPr/>
      <dgm:t>
        <a:bodyPr/>
        <a:lstStyle/>
        <a:p>
          <a:endParaRPr lang="zh-CN" altLang="en-US"/>
        </a:p>
      </dgm:t>
    </dgm:pt>
    <dgm:pt modelId="{54B0CA93-F2CE-9348-8635-12EE867A44F0}" type="pres">
      <dgm:prSet presAssocID="{A2AFDE2B-4553-E142-929E-8EAD73DC617A}" presName="root2" presStyleCnt="0"/>
      <dgm:spPr/>
      <dgm:t>
        <a:bodyPr/>
        <a:lstStyle/>
        <a:p>
          <a:endParaRPr lang="zh-CN" altLang="en-US"/>
        </a:p>
      </dgm:t>
    </dgm:pt>
    <dgm:pt modelId="{96182B11-D60A-8444-B24F-FD685FBBFA8B}" type="pres">
      <dgm:prSet presAssocID="{A2AFDE2B-4553-E142-929E-8EAD73DC617A}" presName="LevelTwoTextNode" presStyleLbl="node4" presStyleIdx="0" presStyleCnt="2">
        <dgm:presLayoutVars>
          <dgm:chPref val="3"/>
        </dgm:presLayoutVars>
      </dgm:prSet>
      <dgm:spPr/>
      <dgm:t>
        <a:bodyPr/>
        <a:lstStyle/>
        <a:p>
          <a:endParaRPr lang="zh-CN" altLang="en-US"/>
        </a:p>
      </dgm:t>
    </dgm:pt>
    <dgm:pt modelId="{EBFB8BFD-A8A4-CB42-BCE8-99AF1E17833F}" type="pres">
      <dgm:prSet presAssocID="{A2AFDE2B-4553-E142-929E-8EAD73DC617A}" presName="level3hierChild" presStyleCnt="0"/>
      <dgm:spPr/>
      <dgm:t>
        <a:bodyPr/>
        <a:lstStyle/>
        <a:p>
          <a:endParaRPr lang="zh-CN" altLang="en-US"/>
        </a:p>
      </dgm:t>
    </dgm:pt>
    <dgm:pt modelId="{788ED88F-7C5C-7B4B-BE50-A29B5A713DC0}" type="pres">
      <dgm:prSet presAssocID="{950EA0DF-6CCC-6A4B-A0F7-DC071AD8CCD6}" presName="conn2-1" presStyleLbl="parChTrans1D3" presStyleIdx="1" presStyleCnt="3"/>
      <dgm:spPr/>
      <dgm:t>
        <a:bodyPr/>
        <a:lstStyle/>
        <a:p>
          <a:endParaRPr lang="zh-CN" altLang="en-US"/>
        </a:p>
      </dgm:t>
    </dgm:pt>
    <dgm:pt modelId="{E583C71C-8256-EE46-850D-08E905180469}" type="pres">
      <dgm:prSet presAssocID="{950EA0DF-6CCC-6A4B-A0F7-DC071AD8CCD6}" presName="connTx" presStyleLbl="parChTrans1D3" presStyleIdx="1" presStyleCnt="3"/>
      <dgm:spPr/>
      <dgm:t>
        <a:bodyPr/>
        <a:lstStyle/>
        <a:p>
          <a:endParaRPr lang="zh-CN" altLang="en-US"/>
        </a:p>
      </dgm:t>
    </dgm:pt>
    <dgm:pt modelId="{18F7F3A4-30BF-4B44-B43F-D9E270A1CE84}" type="pres">
      <dgm:prSet presAssocID="{40F4FD31-CBDF-2949-9DB1-95C95845783F}" presName="root2" presStyleCnt="0"/>
      <dgm:spPr/>
      <dgm:t>
        <a:bodyPr/>
        <a:lstStyle/>
        <a:p>
          <a:endParaRPr lang="zh-CN" altLang="en-US"/>
        </a:p>
      </dgm:t>
    </dgm:pt>
    <dgm:pt modelId="{98989518-05C9-F043-96B0-46D279FEA8F5}" type="pres">
      <dgm:prSet presAssocID="{40F4FD31-CBDF-2949-9DB1-95C95845783F}" presName="LevelTwoTextNode" presStyleLbl="node3" presStyleIdx="1" presStyleCnt="3">
        <dgm:presLayoutVars>
          <dgm:chPref val="3"/>
        </dgm:presLayoutVars>
      </dgm:prSet>
      <dgm:spPr/>
      <dgm:t>
        <a:bodyPr/>
        <a:lstStyle/>
        <a:p>
          <a:endParaRPr lang="zh-CN" altLang="en-US"/>
        </a:p>
      </dgm:t>
    </dgm:pt>
    <dgm:pt modelId="{69E2E346-8050-784B-A31F-AD4371B2262C}" type="pres">
      <dgm:prSet presAssocID="{40F4FD31-CBDF-2949-9DB1-95C95845783F}" presName="level3hierChild" presStyleCnt="0"/>
      <dgm:spPr/>
      <dgm:t>
        <a:bodyPr/>
        <a:lstStyle/>
        <a:p>
          <a:endParaRPr lang="zh-CN" altLang="en-US"/>
        </a:p>
      </dgm:t>
    </dgm:pt>
    <dgm:pt modelId="{D7BF1CE9-E266-854B-A313-7E65D1697310}" type="pres">
      <dgm:prSet presAssocID="{1A444043-224B-5D44-9ECF-DD454FF1394F}" presName="conn2-1" presStyleLbl="parChTrans1D4" presStyleIdx="1" presStyleCnt="2"/>
      <dgm:spPr/>
      <dgm:t>
        <a:bodyPr/>
        <a:lstStyle/>
        <a:p>
          <a:endParaRPr lang="zh-CN" altLang="en-US"/>
        </a:p>
      </dgm:t>
    </dgm:pt>
    <dgm:pt modelId="{FB0FE05B-1581-7444-8BAB-31A4A7B45C0D}" type="pres">
      <dgm:prSet presAssocID="{1A444043-224B-5D44-9ECF-DD454FF1394F}" presName="connTx" presStyleLbl="parChTrans1D4" presStyleIdx="1" presStyleCnt="2"/>
      <dgm:spPr/>
      <dgm:t>
        <a:bodyPr/>
        <a:lstStyle/>
        <a:p>
          <a:endParaRPr lang="zh-CN" altLang="en-US"/>
        </a:p>
      </dgm:t>
    </dgm:pt>
    <dgm:pt modelId="{7DA37E45-2CA7-E947-A879-F04F91CC23E5}" type="pres">
      <dgm:prSet presAssocID="{F0DDB14A-221F-1748-94F1-4AC6C01A0B5B}" presName="root2" presStyleCnt="0"/>
      <dgm:spPr/>
      <dgm:t>
        <a:bodyPr/>
        <a:lstStyle/>
        <a:p>
          <a:endParaRPr lang="zh-CN" altLang="en-US"/>
        </a:p>
      </dgm:t>
    </dgm:pt>
    <dgm:pt modelId="{6A34DA03-A29B-684D-9F42-655D5820504B}" type="pres">
      <dgm:prSet presAssocID="{F0DDB14A-221F-1748-94F1-4AC6C01A0B5B}" presName="LevelTwoTextNode" presStyleLbl="node4" presStyleIdx="1" presStyleCnt="2">
        <dgm:presLayoutVars>
          <dgm:chPref val="3"/>
        </dgm:presLayoutVars>
      </dgm:prSet>
      <dgm:spPr/>
      <dgm:t>
        <a:bodyPr/>
        <a:lstStyle/>
        <a:p>
          <a:endParaRPr lang="zh-CN" altLang="en-US"/>
        </a:p>
      </dgm:t>
    </dgm:pt>
    <dgm:pt modelId="{2C40EDE0-5E86-7A4C-BC82-6AEF5E488D09}" type="pres">
      <dgm:prSet presAssocID="{F0DDB14A-221F-1748-94F1-4AC6C01A0B5B}" presName="level3hierChild" presStyleCnt="0"/>
      <dgm:spPr/>
      <dgm:t>
        <a:bodyPr/>
        <a:lstStyle/>
        <a:p>
          <a:endParaRPr lang="zh-CN" altLang="en-US"/>
        </a:p>
      </dgm:t>
    </dgm:pt>
    <dgm:pt modelId="{79182BE2-B556-2540-B2B9-C1B1AE6088CC}" type="pres">
      <dgm:prSet presAssocID="{707808E5-177F-7545-A059-40FDFA4A8BF5}" presName="conn2-1" presStyleLbl="parChTrans1D2" presStyleIdx="1" presStyleCnt="2"/>
      <dgm:spPr/>
      <dgm:t>
        <a:bodyPr/>
        <a:lstStyle/>
        <a:p>
          <a:endParaRPr lang="zh-CN" altLang="en-US"/>
        </a:p>
      </dgm:t>
    </dgm:pt>
    <dgm:pt modelId="{8AD7B5EC-014C-524C-AAEA-695F153885B4}" type="pres">
      <dgm:prSet presAssocID="{707808E5-177F-7545-A059-40FDFA4A8BF5}" presName="connTx" presStyleLbl="parChTrans1D2" presStyleIdx="1" presStyleCnt="2"/>
      <dgm:spPr/>
      <dgm:t>
        <a:bodyPr/>
        <a:lstStyle/>
        <a:p>
          <a:endParaRPr lang="zh-CN" altLang="en-US"/>
        </a:p>
      </dgm:t>
    </dgm:pt>
    <dgm:pt modelId="{E4E0DD64-D893-D645-B153-F7DD3C03EBB1}" type="pres">
      <dgm:prSet presAssocID="{1CBD9B67-81E2-E64F-9B3B-2451BEE68B36}" presName="root2" presStyleCnt="0"/>
      <dgm:spPr/>
      <dgm:t>
        <a:bodyPr/>
        <a:lstStyle/>
        <a:p>
          <a:endParaRPr lang="zh-CN" altLang="en-US"/>
        </a:p>
      </dgm:t>
    </dgm:pt>
    <dgm:pt modelId="{A1F2A182-EA24-9041-9778-B7FBFAA24205}" type="pres">
      <dgm:prSet presAssocID="{1CBD9B67-81E2-E64F-9B3B-2451BEE68B36}" presName="LevelTwoTextNode" presStyleLbl="node2" presStyleIdx="1" presStyleCnt="2">
        <dgm:presLayoutVars>
          <dgm:chPref val="3"/>
        </dgm:presLayoutVars>
      </dgm:prSet>
      <dgm:spPr/>
      <dgm:t>
        <a:bodyPr/>
        <a:lstStyle/>
        <a:p>
          <a:endParaRPr lang="zh-CN" altLang="en-US"/>
        </a:p>
      </dgm:t>
    </dgm:pt>
    <dgm:pt modelId="{3FEF7372-9564-DD41-8CE5-27AE4F2EF5EB}" type="pres">
      <dgm:prSet presAssocID="{1CBD9B67-81E2-E64F-9B3B-2451BEE68B36}" presName="level3hierChild" presStyleCnt="0"/>
      <dgm:spPr/>
      <dgm:t>
        <a:bodyPr/>
        <a:lstStyle/>
        <a:p>
          <a:endParaRPr lang="zh-CN" altLang="en-US"/>
        </a:p>
      </dgm:t>
    </dgm:pt>
    <dgm:pt modelId="{FB8A3141-5214-F441-A73C-7E3ECAF5B278}" type="pres">
      <dgm:prSet presAssocID="{6C9A1C4E-4775-D54A-B561-776B1B74D9EB}" presName="conn2-1" presStyleLbl="parChTrans1D3" presStyleIdx="2" presStyleCnt="3"/>
      <dgm:spPr/>
      <dgm:t>
        <a:bodyPr/>
        <a:lstStyle/>
        <a:p>
          <a:endParaRPr lang="zh-CN" altLang="en-US"/>
        </a:p>
      </dgm:t>
    </dgm:pt>
    <dgm:pt modelId="{BEF56901-AB56-274B-B941-28D9955DDD89}" type="pres">
      <dgm:prSet presAssocID="{6C9A1C4E-4775-D54A-B561-776B1B74D9EB}" presName="connTx" presStyleLbl="parChTrans1D3" presStyleIdx="2" presStyleCnt="3"/>
      <dgm:spPr/>
      <dgm:t>
        <a:bodyPr/>
        <a:lstStyle/>
        <a:p>
          <a:endParaRPr lang="zh-CN" altLang="en-US"/>
        </a:p>
      </dgm:t>
    </dgm:pt>
    <dgm:pt modelId="{6B1D4DC3-AEFC-4541-82C3-2D44C15AA0A3}" type="pres">
      <dgm:prSet presAssocID="{A75027D6-288B-F244-934B-135F9A013609}" presName="root2" presStyleCnt="0"/>
      <dgm:spPr/>
      <dgm:t>
        <a:bodyPr/>
        <a:lstStyle/>
        <a:p>
          <a:endParaRPr lang="zh-CN" altLang="en-US"/>
        </a:p>
      </dgm:t>
    </dgm:pt>
    <dgm:pt modelId="{7C56F96B-1935-7A40-9379-9AB26D3C66E2}" type="pres">
      <dgm:prSet presAssocID="{A75027D6-288B-F244-934B-135F9A013609}" presName="LevelTwoTextNode" presStyleLbl="node3" presStyleIdx="2" presStyleCnt="3">
        <dgm:presLayoutVars>
          <dgm:chPref val="3"/>
        </dgm:presLayoutVars>
      </dgm:prSet>
      <dgm:spPr/>
      <dgm:t>
        <a:bodyPr/>
        <a:lstStyle/>
        <a:p>
          <a:endParaRPr lang="zh-CN" altLang="en-US"/>
        </a:p>
      </dgm:t>
    </dgm:pt>
    <dgm:pt modelId="{F7D3C9C2-523C-9042-B8D8-8D220CD5D8F6}" type="pres">
      <dgm:prSet presAssocID="{A75027D6-288B-F244-934B-135F9A013609}" presName="level3hierChild" presStyleCnt="0"/>
      <dgm:spPr/>
      <dgm:t>
        <a:bodyPr/>
        <a:lstStyle/>
        <a:p>
          <a:endParaRPr lang="zh-CN" altLang="en-US"/>
        </a:p>
      </dgm:t>
    </dgm:pt>
  </dgm:ptLst>
  <dgm:cxnLst>
    <dgm:cxn modelId="{D4D69E31-BAB0-574D-97C1-94C2B1FBF6C1}" type="presOf" srcId="{0BF4B7F8-1F71-4D4C-AC70-33B8DB0AFDEE}" destId="{103E207C-89A5-0E42-9627-AB034DB3C034}" srcOrd="0" destOrd="0" presId="urn:microsoft.com/office/officeart/2005/8/layout/hierarchy2"/>
    <dgm:cxn modelId="{8C658E7C-1023-1840-B447-184283CB6887}" type="presOf" srcId="{0BF4B7F8-1F71-4D4C-AC70-33B8DB0AFDEE}" destId="{CC29C8B2-1FEB-A244-84BB-68F0B251D247}" srcOrd="1" destOrd="0" presId="urn:microsoft.com/office/officeart/2005/8/layout/hierarchy2"/>
    <dgm:cxn modelId="{0B081EBD-E990-A240-B4F2-57D92650F38E}" type="presOf" srcId="{D0CE6F3E-0B69-8844-80CB-800A9124B191}" destId="{0DFFD8DB-3E08-4243-8712-EE3A698A6CAC}" srcOrd="0" destOrd="0" presId="urn:microsoft.com/office/officeart/2005/8/layout/hierarchy2"/>
    <dgm:cxn modelId="{08946867-780A-9C43-8568-460876AB13C2}" type="presOf" srcId="{40F4FD31-CBDF-2949-9DB1-95C95845783F}" destId="{98989518-05C9-F043-96B0-46D279FEA8F5}" srcOrd="0" destOrd="0" presId="urn:microsoft.com/office/officeart/2005/8/layout/hierarchy2"/>
    <dgm:cxn modelId="{58A67396-D92E-0442-AAF4-3A014D574D14}" type="presOf" srcId="{1A444043-224B-5D44-9ECF-DD454FF1394F}" destId="{FB0FE05B-1581-7444-8BAB-31A4A7B45C0D}" srcOrd="1" destOrd="0" presId="urn:microsoft.com/office/officeart/2005/8/layout/hierarchy2"/>
    <dgm:cxn modelId="{C4A67358-0FD6-5D4D-AED2-4162AE4E3031}" type="presOf" srcId="{950EA0DF-6CCC-6A4B-A0F7-DC071AD8CCD6}" destId="{788ED88F-7C5C-7B4B-BE50-A29B5A713DC0}" srcOrd="0" destOrd="0" presId="urn:microsoft.com/office/officeart/2005/8/layout/hierarchy2"/>
    <dgm:cxn modelId="{EA50D442-D1C1-4C47-8DD2-FA0883FB23E3}" srcId="{D57C242F-867E-404F-88F8-276983D6A567}" destId="{1CBD9B67-81E2-E64F-9B3B-2451BEE68B36}" srcOrd="1" destOrd="0" parTransId="{707808E5-177F-7545-A059-40FDFA4A8BF5}" sibTransId="{4A51E04A-9F8B-834E-8484-099E6DD91BC9}"/>
    <dgm:cxn modelId="{AA1F593C-C906-D649-A3E6-36FA43C3CE86}" srcId="{D0CE6F3E-0B69-8844-80CB-800A9124B191}" destId="{40F4FD31-CBDF-2949-9DB1-95C95845783F}" srcOrd="1" destOrd="0" parTransId="{950EA0DF-6CCC-6A4B-A0F7-DC071AD8CCD6}" sibTransId="{61BA6A11-7D5D-F944-8D0D-55006FF728B2}"/>
    <dgm:cxn modelId="{FA78DD91-A870-BE44-B782-524E4F289FE0}" srcId="{1CBD9B67-81E2-E64F-9B3B-2451BEE68B36}" destId="{A75027D6-288B-F244-934B-135F9A013609}" srcOrd="0" destOrd="0" parTransId="{6C9A1C4E-4775-D54A-B561-776B1B74D9EB}" sibTransId="{88A16003-C7BF-8C41-AEB2-6C407565FDDD}"/>
    <dgm:cxn modelId="{FC284BF5-01B9-414F-856E-2DB0F0D33065}" type="presOf" srcId="{26E276C0-2E75-E94E-BA4D-3911B8B933C3}" destId="{EABC65AF-4005-344D-B47C-E407B4770B30}" srcOrd="0" destOrd="0" presId="urn:microsoft.com/office/officeart/2005/8/layout/hierarchy2"/>
    <dgm:cxn modelId="{B28A6DF3-D604-B342-B0E4-B32EAF565745}" srcId="{40F4FD31-CBDF-2949-9DB1-95C95845783F}" destId="{F0DDB14A-221F-1748-94F1-4AC6C01A0B5B}" srcOrd="0" destOrd="0" parTransId="{1A444043-224B-5D44-9ECF-DD454FF1394F}" sibTransId="{515AE2F7-AD88-B84B-AFD2-D5A0F73697BE}"/>
    <dgm:cxn modelId="{ADA8E504-FC05-6E45-AEA2-2C24373D8E40}" type="presOf" srcId="{DB55F789-CC6D-8A4A-AE25-C67DC8F76F61}" destId="{AA6B1167-0B7F-7D4A-BAC2-05E821F0A61D}" srcOrd="1" destOrd="0" presId="urn:microsoft.com/office/officeart/2005/8/layout/hierarchy2"/>
    <dgm:cxn modelId="{8AE136A4-0A34-C249-8DC6-98F781FD15AE}" srcId="{D0CE6F3E-0B69-8844-80CB-800A9124B191}" destId="{26E276C0-2E75-E94E-BA4D-3911B8B933C3}" srcOrd="0" destOrd="0" parTransId="{DB55F789-CC6D-8A4A-AE25-C67DC8F76F61}" sibTransId="{23B2A2EB-2959-0F44-B73C-D1FE5B763499}"/>
    <dgm:cxn modelId="{CCDB17A8-089C-2644-BCDF-F3D70953AECD}" type="presOf" srcId="{1CBD9B67-81E2-E64F-9B3B-2451BEE68B36}" destId="{A1F2A182-EA24-9041-9778-B7FBFAA24205}" srcOrd="0" destOrd="0" presId="urn:microsoft.com/office/officeart/2005/8/layout/hierarchy2"/>
    <dgm:cxn modelId="{C804F7AD-92DB-9F48-847C-C33B9BB929F1}" type="presOf" srcId="{6C9A1C4E-4775-D54A-B561-776B1B74D9EB}" destId="{BEF56901-AB56-274B-B941-28D9955DDD89}" srcOrd="1" destOrd="0" presId="urn:microsoft.com/office/officeart/2005/8/layout/hierarchy2"/>
    <dgm:cxn modelId="{71C363A6-E112-F446-8F46-A38964C54D6D}" type="presOf" srcId="{A75027D6-288B-F244-934B-135F9A013609}" destId="{7C56F96B-1935-7A40-9379-9AB26D3C66E2}" srcOrd="0" destOrd="0" presId="urn:microsoft.com/office/officeart/2005/8/layout/hierarchy2"/>
    <dgm:cxn modelId="{9D13D5C3-D867-1C4B-B15A-F61CED3BAEFB}" type="presOf" srcId="{A843AE53-6273-7E4F-A602-1A78A71BD573}" destId="{0E167E32-13F5-2645-BC89-607C64138C68}" srcOrd="1" destOrd="0" presId="urn:microsoft.com/office/officeart/2005/8/layout/hierarchy2"/>
    <dgm:cxn modelId="{DD3DB9F2-52F8-254B-8D3D-B72EEE7924FA}" type="presOf" srcId="{A843AE53-6273-7E4F-A602-1A78A71BD573}" destId="{6AA4D4EE-E566-9E44-8161-EA71D97720C2}" srcOrd="0" destOrd="0" presId="urn:microsoft.com/office/officeart/2005/8/layout/hierarchy2"/>
    <dgm:cxn modelId="{8C8AC02E-8A58-6C42-A3FB-D829CBEB94E0}" type="presOf" srcId="{950EA0DF-6CCC-6A4B-A0F7-DC071AD8CCD6}" destId="{E583C71C-8256-EE46-850D-08E905180469}" srcOrd="1" destOrd="0" presId="urn:microsoft.com/office/officeart/2005/8/layout/hierarchy2"/>
    <dgm:cxn modelId="{9B508E3E-0A94-4A49-B155-0898EF4955E3}" type="presOf" srcId="{DB55F789-CC6D-8A4A-AE25-C67DC8F76F61}" destId="{5A726FD9-0021-A746-9F0D-9D624CC4FC13}" srcOrd="0" destOrd="0" presId="urn:microsoft.com/office/officeart/2005/8/layout/hierarchy2"/>
    <dgm:cxn modelId="{5A03A148-6E40-1641-ABEE-63CD6B698CF1}" type="presOf" srcId="{F0DDB14A-221F-1748-94F1-4AC6C01A0B5B}" destId="{6A34DA03-A29B-684D-9F42-655D5820504B}" srcOrd="0" destOrd="0" presId="urn:microsoft.com/office/officeart/2005/8/layout/hierarchy2"/>
    <dgm:cxn modelId="{B6260E47-17F8-7B49-9B1E-E828119F3650}" type="presOf" srcId="{A2AFDE2B-4553-E142-929E-8EAD73DC617A}" destId="{96182B11-D60A-8444-B24F-FD685FBBFA8B}" srcOrd="0" destOrd="0" presId="urn:microsoft.com/office/officeart/2005/8/layout/hierarchy2"/>
    <dgm:cxn modelId="{A98F518A-D004-464B-8B8D-02286F07E5F3}" srcId="{52526188-B56C-9F49-B138-6480A3291002}" destId="{D57C242F-867E-404F-88F8-276983D6A567}" srcOrd="0" destOrd="0" parTransId="{E86B904C-5247-394E-86E6-C1BF0962F4C9}" sibTransId="{315734C5-0D3C-594A-BBF9-1619F4B6E745}"/>
    <dgm:cxn modelId="{D734FC79-515A-3A47-92E8-DEA7707E0EEF}" type="presOf" srcId="{D57C242F-867E-404F-88F8-276983D6A567}" destId="{58B3EF58-F0E3-DE47-9A50-9C264A11375F}" srcOrd="0" destOrd="0" presId="urn:microsoft.com/office/officeart/2005/8/layout/hierarchy2"/>
    <dgm:cxn modelId="{6977C17F-7054-E54A-B090-0A162681A60F}" srcId="{26E276C0-2E75-E94E-BA4D-3911B8B933C3}" destId="{A2AFDE2B-4553-E142-929E-8EAD73DC617A}" srcOrd="0" destOrd="0" parTransId="{A843AE53-6273-7E4F-A602-1A78A71BD573}" sibTransId="{B3682D92-270D-6840-BE74-63126963557E}"/>
    <dgm:cxn modelId="{8169759D-F45F-3044-9A6F-E09E47E04593}" type="presOf" srcId="{707808E5-177F-7545-A059-40FDFA4A8BF5}" destId="{79182BE2-B556-2540-B2B9-C1B1AE6088CC}" srcOrd="0" destOrd="0" presId="urn:microsoft.com/office/officeart/2005/8/layout/hierarchy2"/>
    <dgm:cxn modelId="{E9847EE6-B599-9E43-A598-C82C8FFEDE96}" type="presOf" srcId="{52526188-B56C-9F49-B138-6480A3291002}" destId="{C58B046E-CFDE-A343-808D-006542F6ABB1}" srcOrd="0" destOrd="0" presId="urn:microsoft.com/office/officeart/2005/8/layout/hierarchy2"/>
    <dgm:cxn modelId="{53135412-B836-A643-8247-5BC25E03D0FA}" type="presOf" srcId="{1A444043-224B-5D44-9ECF-DD454FF1394F}" destId="{D7BF1CE9-E266-854B-A313-7E65D1697310}" srcOrd="0" destOrd="0" presId="urn:microsoft.com/office/officeart/2005/8/layout/hierarchy2"/>
    <dgm:cxn modelId="{EF961C26-DFF2-AB46-8E06-6514DB74D00E}" srcId="{D57C242F-867E-404F-88F8-276983D6A567}" destId="{D0CE6F3E-0B69-8844-80CB-800A9124B191}" srcOrd="0" destOrd="0" parTransId="{0BF4B7F8-1F71-4D4C-AC70-33B8DB0AFDEE}" sibTransId="{61E74D71-36A3-6A43-968C-47828F63D53B}"/>
    <dgm:cxn modelId="{C56C1E28-FA91-9D4E-9B57-EAA3F43E3411}" type="presOf" srcId="{707808E5-177F-7545-A059-40FDFA4A8BF5}" destId="{8AD7B5EC-014C-524C-AAEA-695F153885B4}" srcOrd="1" destOrd="0" presId="urn:microsoft.com/office/officeart/2005/8/layout/hierarchy2"/>
    <dgm:cxn modelId="{300FD737-8342-6942-B4AF-E070E6937D92}" type="presOf" srcId="{6C9A1C4E-4775-D54A-B561-776B1B74D9EB}" destId="{FB8A3141-5214-F441-A73C-7E3ECAF5B278}" srcOrd="0" destOrd="0" presId="urn:microsoft.com/office/officeart/2005/8/layout/hierarchy2"/>
    <dgm:cxn modelId="{5FFB2EDD-4D6C-D64F-AD3F-35346C93467B}" type="presParOf" srcId="{C58B046E-CFDE-A343-808D-006542F6ABB1}" destId="{C77A9EEA-F381-C648-BE02-A68C136B2F0E}" srcOrd="0" destOrd="0" presId="urn:microsoft.com/office/officeart/2005/8/layout/hierarchy2"/>
    <dgm:cxn modelId="{5F179F0D-7023-624F-B34D-D63E91AEC818}" type="presParOf" srcId="{C77A9EEA-F381-C648-BE02-A68C136B2F0E}" destId="{58B3EF58-F0E3-DE47-9A50-9C264A11375F}" srcOrd="0" destOrd="0" presId="urn:microsoft.com/office/officeart/2005/8/layout/hierarchy2"/>
    <dgm:cxn modelId="{F9B82C6A-3EE2-D24B-BC70-269C49FB8C55}" type="presParOf" srcId="{C77A9EEA-F381-C648-BE02-A68C136B2F0E}" destId="{ED3D6E0E-304A-4148-AF2D-5A0CD40F7419}" srcOrd="1" destOrd="0" presId="urn:microsoft.com/office/officeart/2005/8/layout/hierarchy2"/>
    <dgm:cxn modelId="{BF514EC6-6676-AE41-8201-76BB389713DD}" type="presParOf" srcId="{ED3D6E0E-304A-4148-AF2D-5A0CD40F7419}" destId="{103E207C-89A5-0E42-9627-AB034DB3C034}" srcOrd="0" destOrd="0" presId="urn:microsoft.com/office/officeart/2005/8/layout/hierarchy2"/>
    <dgm:cxn modelId="{9BC4A69F-29D8-F84F-9B16-D496790A64BA}" type="presParOf" srcId="{103E207C-89A5-0E42-9627-AB034DB3C034}" destId="{CC29C8B2-1FEB-A244-84BB-68F0B251D247}" srcOrd="0" destOrd="0" presId="urn:microsoft.com/office/officeart/2005/8/layout/hierarchy2"/>
    <dgm:cxn modelId="{1541150E-B1EC-2D41-A7E7-2E6A00CEC267}" type="presParOf" srcId="{ED3D6E0E-304A-4148-AF2D-5A0CD40F7419}" destId="{6A6AB114-A414-D845-A586-78688B250F77}" srcOrd="1" destOrd="0" presId="urn:microsoft.com/office/officeart/2005/8/layout/hierarchy2"/>
    <dgm:cxn modelId="{939A2A5B-D35A-524E-9908-CBF734BF4799}" type="presParOf" srcId="{6A6AB114-A414-D845-A586-78688B250F77}" destId="{0DFFD8DB-3E08-4243-8712-EE3A698A6CAC}" srcOrd="0" destOrd="0" presId="urn:microsoft.com/office/officeart/2005/8/layout/hierarchy2"/>
    <dgm:cxn modelId="{C8FB4D9A-C566-A74A-80A5-C0675C2B7160}" type="presParOf" srcId="{6A6AB114-A414-D845-A586-78688B250F77}" destId="{9521D1EF-0290-8C4E-84E7-A0807163884F}" srcOrd="1" destOrd="0" presId="urn:microsoft.com/office/officeart/2005/8/layout/hierarchy2"/>
    <dgm:cxn modelId="{F9D661D2-402E-D34A-A642-BCCA5EF01C60}" type="presParOf" srcId="{9521D1EF-0290-8C4E-84E7-A0807163884F}" destId="{5A726FD9-0021-A746-9F0D-9D624CC4FC13}" srcOrd="0" destOrd="0" presId="urn:microsoft.com/office/officeart/2005/8/layout/hierarchy2"/>
    <dgm:cxn modelId="{F279E64E-C140-B549-8BD0-C8974CD8A4FD}" type="presParOf" srcId="{5A726FD9-0021-A746-9F0D-9D624CC4FC13}" destId="{AA6B1167-0B7F-7D4A-BAC2-05E821F0A61D}" srcOrd="0" destOrd="0" presId="urn:microsoft.com/office/officeart/2005/8/layout/hierarchy2"/>
    <dgm:cxn modelId="{678D11FF-4483-6F4B-9616-4A7B9F26B3DB}" type="presParOf" srcId="{9521D1EF-0290-8C4E-84E7-A0807163884F}" destId="{FAD1BFBC-077B-F142-AAF8-D73429F93DB5}" srcOrd="1" destOrd="0" presId="urn:microsoft.com/office/officeart/2005/8/layout/hierarchy2"/>
    <dgm:cxn modelId="{B364B2C9-91F7-8440-A629-4AA61F9D9AB8}" type="presParOf" srcId="{FAD1BFBC-077B-F142-AAF8-D73429F93DB5}" destId="{EABC65AF-4005-344D-B47C-E407B4770B30}" srcOrd="0" destOrd="0" presId="urn:microsoft.com/office/officeart/2005/8/layout/hierarchy2"/>
    <dgm:cxn modelId="{A51F8E33-8494-CF4E-86FB-9AFF315AF959}" type="presParOf" srcId="{FAD1BFBC-077B-F142-AAF8-D73429F93DB5}" destId="{7A4B4163-B581-2244-AF96-C69D50DE56C5}" srcOrd="1" destOrd="0" presId="urn:microsoft.com/office/officeart/2005/8/layout/hierarchy2"/>
    <dgm:cxn modelId="{AAE539C2-3011-2946-960A-3A10DA205230}" type="presParOf" srcId="{7A4B4163-B581-2244-AF96-C69D50DE56C5}" destId="{6AA4D4EE-E566-9E44-8161-EA71D97720C2}" srcOrd="0" destOrd="0" presId="urn:microsoft.com/office/officeart/2005/8/layout/hierarchy2"/>
    <dgm:cxn modelId="{B5E0BA32-A526-7740-A99D-F46BD59B4CB3}" type="presParOf" srcId="{6AA4D4EE-E566-9E44-8161-EA71D97720C2}" destId="{0E167E32-13F5-2645-BC89-607C64138C68}" srcOrd="0" destOrd="0" presId="urn:microsoft.com/office/officeart/2005/8/layout/hierarchy2"/>
    <dgm:cxn modelId="{0696A601-2C56-BC43-897A-4F1309CC64DE}" type="presParOf" srcId="{7A4B4163-B581-2244-AF96-C69D50DE56C5}" destId="{54B0CA93-F2CE-9348-8635-12EE867A44F0}" srcOrd="1" destOrd="0" presId="urn:microsoft.com/office/officeart/2005/8/layout/hierarchy2"/>
    <dgm:cxn modelId="{77D4ED68-FFA4-104F-B6C8-6DEEADED1592}" type="presParOf" srcId="{54B0CA93-F2CE-9348-8635-12EE867A44F0}" destId="{96182B11-D60A-8444-B24F-FD685FBBFA8B}" srcOrd="0" destOrd="0" presId="urn:microsoft.com/office/officeart/2005/8/layout/hierarchy2"/>
    <dgm:cxn modelId="{E8D152DB-BAF6-E746-B339-55D1C20D7795}" type="presParOf" srcId="{54B0CA93-F2CE-9348-8635-12EE867A44F0}" destId="{EBFB8BFD-A8A4-CB42-BCE8-99AF1E17833F}" srcOrd="1" destOrd="0" presId="urn:microsoft.com/office/officeart/2005/8/layout/hierarchy2"/>
    <dgm:cxn modelId="{6299A0A4-D48D-2749-8654-692393BC379A}" type="presParOf" srcId="{9521D1EF-0290-8C4E-84E7-A0807163884F}" destId="{788ED88F-7C5C-7B4B-BE50-A29B5A713DC0}" srcOrd="2" destOrd="0" presId="urn:microsoft.com/office/officeart/2005/8/layout/hierarchy2"/>
    <dgm:cxn modelId="{A7091352-5EE0-C743-B553-E1C960927BCC}" type="presParOf" srcId="{788ED88F-7C5C-7B4B-BE50-A29B5A713DC0}" destId="{E583C71C-8256-EE46-850D-08E905180469}" srcOrd="0" destOrd="0" presId="urn:microsoft.com/office/officeart/2005/8/layout/hierarchy2"/>
    <dgm:cxn modelId="{92B88A6B-F15C-6846-AFE3-9DF2156191C6}" type="presParOf" srcId="{9521D1EF-0290-8C4E-84E7-A0807163884F}" destId="{18F7F3A4-30BF-4B44-B43F-D9E270A1CE84}" srcOrd="3" destOrd="0" presId="urn:microsoft.com/office/officeart/2005/8/layout/hierarchy2"/>
    <dgm:cxn modelId="{49286BB4-7DC5-694B-9109-1D0233A45EDF}" type="presParOf" srcId="{18F7F3A4-30BF-4B44-B43F-D9E270A1CE84}" destId="{98989518-05C9-F043-96B0-46D279FEA8F5}" srcOrd="0" destOrd="0" presId="urn:microsoft.com/office/officeart/2005/8/layout/hierarchy2"/>
    <dgm:cxn modelId="{215BA008-61C9-334F-8356-5AA5523D5151}" type="presParOf" srcId="{18F7F3A4-30BF-4B44-B43F-D9E270A1CE84}" destId="{69E2E346-8050-784B-A31F-AD4371B2262C}" srcOrd="1" destOrd="0" presId="urn:microsoft.com/office/officeart/2005/8/layout/hierarchy2"/>
    <dgm:cxn modelId="{7CE54BCC-14CD-124C-ACD8-F72251AEC381}" type="presParOf" srcId="{69E2E346-8050-784B-A31F-AD4371B2262C}" destId="{D7BF1CE9-E266-854B-A313-7E65D1697310}" srcOrd="0" destOrd="0" presId="urn:microsoft.com/office/officeart/2005/8/layout/hierarchy2"/>
    <dgm:cxn modelId="{8507E3CD-C30A-FB40-B7D6-20FBEFF0292E}" type="presParOf" srcId="{D7BF1CE9-E266-854B-A313-7E65D1697310}" destId="{FB0FE05B-1581-7444-8BAB-31A4A7B45C0D}" srcOrd="0" destOrd="0" presId="urn:microsoft.com/office/officeart/2005/8/layout/hierarchy2"/>
    <dgm:cxn modelId="{5C803D09-B3C5-AD45-BEDD-B0F96DF09695}" type="presParOf" srcId="{69E2E346-8050-784B-A31F-AD4371B2262C}" destId="{7DA37E45-2CA7-E947-A879-F04F91CC23E5}" srcOrd="1" destOrd="0" presId="urn:microsoft.com/office/officeart/2005/8/layout/hierarchy2"/>
    <dgm:cxn modelId="{433AE42B-786D-8343-BDB2-8C4BEB74FBAE}" type="presParOf" srcId="{7DA37E45-2CA7-E947-A879-F04F91CC23E5}" destId="{6A34DA03-A29B-684D-9F42-655D5820504B}" srcOrd="0" destOrd="0" presId="urn:microsoft.com/office/officeart/2005/8/layout/hierarchy2"/>
    <dgm:cxn modelId="{C4870EE9-2EF3-B54D-8AD9-30051CB1AAFA}" type="presParOf" srcId="{7DA37E45-2CA7-E947-A879-F04F91CC23E5}" destId="{2C40EDE0-5E86-7A4C-BC82-6AEF5E488D09}" srcOrd="1" destOrd="0" presId="urn:microsoft.com/office/officeart/2005/8/layout/hierarchy2"/>
    <dgm:cxn modelId="{9A2C9767-4BD9-6F40-8033-AAD979DCB041}" type="presParOf" srcId="{ED3D6E0E-304A-4148-AF2D-5A0CD40F7419}" destId="{79182BE2-B556-2540-B2B9-C1B1AE6088CC}" srcOrd="2" destOrd="0" presId="urn:microsoft.com/office/officeart/2005/8/layout/hierarchy2"/>
    <dgm:cxn modelId="{71F3893B-51E8-CE44-A6BB-B577240D6ACA}" type="presParOf" srcId="{79182BE2-B556-2540-B2B9-C1B1AE6088CC}" destId="{8AD7B5EC-014C-524C-AAEA-695F153885B4}" srcOrd="0" destOrd="0" presId="urn:microsoft.com/office/officeart/2005/8/layout/hierarchy2"/>
    <dgm:cxn modelId="{0169756B-D6E9-BB40-8417-3441CB85128B}" type="presParOf" srcId="{ED3D6E0E-304A-4148-AF2D-5A0CD40F7419}" destId="{E4E0DD64-D893-D645-B153-F7DD3C03EBB1}" srcOrd="3" destOrd="0" presId="urn:microsoft.com/office/officeart/2005/8/layout/hierarchy2"/>
    <dgm:cxn modelId="{B3D840A1-1B16-B24F-A88E-3FBE6782AE6E}" type="presParOf" srcId="{E4E0DD64-D893-D645-B153-F7DD3C03EBB1}" destId="{A1F2A182-EA24-9041-9778-B7FBFAA24205}" srcOrd="0" destOrd="0" presId="urn:microsoft.com/office/officeart/2005/8/layout/hierarchy2"/>
    <dgm:cxn modelId="{EE2103A4-C563-904D-BDC8-0957CF210CB3}" type="presParOf" srcId="{E4E0DD64-D893-D645-B153-F7DD3C03EBB1}" destId="{3FEF7372-9564-DD41-8CE5-27AE4F2EF5EB}" srcOrd="1" destOrd="0" presId="urn:microsoft.com/office/officeart/2005/8/layout/hierarchy2"/>
    <dgm:cxn modelId="{620B5B8E-1941-C048-89B7-93885B7F9CF0}" type="presParOf" srcId="{3FEF7372-9564-DD41-8CE5-27AE4F2EF5EB}" destId="{FB8A3141-5214-F441-A73C-7E3ECAF5B278}" srcOrd="0" destOrd="0" presId="urn:microsoft.com/office/officeart/2005/8/layout/hierarchy2"/>
    <dgm:cxn modelId="{2B006FB6-37E8-A744-9624-6F2C5ADB376E}" type="presParOf" srcId="{FB8A3141-5214-F441-A73C-7E3ECAF5B278}" destId="{BEF56901-AB56-274B-B941-28D9955DDD89}" srcOrd="0" destOrd="0" presId="urn:microsoft.com/office/officeart/2005/8/layout/hierarchy2"/>
    <dgm:cxn modelId="{79D7939A-0574-A94C-83D7-D82D2DF201FA}" type="presParOf" srcId="{3FEF7372-9564-DD41-8CE5-27AE4F2EF5EB}" destId="{6B1D4DC3-AEFC-4541-82C3-2D44C15AA0A3}" srcOrd="1" destOrd="0" presId="urn:microsoft.com/office/officeart/2005/8/layout/hierarchy2"/>
    <dgm:cxn modelId="{F093BE18-552E-B74A-BB3E-33E630FFC019}" type="presParOf" srcId="{6B1D4DC3-AEFC-4541-82C3-2D44C15AA0A3}" destId="{7C56F96B-1935-7A40-9379-9AB26D3C66E2}" srcOrd="0" destOrd="0" presId="urn:microsoft.com/office/officeart/2005/8/layout/hierarchy2"/>
    <dgm:cxn modelId="{9B574555-925D-634B-9697-E7759BA2C5D5}" type="presParOf" srcId="{6B1D4DC3-AEFC-4541-82C3-2D44C15AA0A3}" destId="{F7D3C9C2-523C-9042-B8D8-8D220CD5D8F6}"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C430ED4-D75B-4D40-B0AD-1072F7B876FA}">
      <dsp:nvSpPr>
        <dsp:cNvPr id="0" name=""/>
        <dsp:cNvSpPr/>
      </dsp:nvSpPr>
      <dsp:spPr>
        <a:xfrm>
          <a:off x="3196362" y="1627094"/>
          <a:ext cx="1097149" cy="1097149"/>
        </a:xfrm>
        <a:prstGeom prst="ellipse">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kumimoji="1" lang="zh-CN" altLang="en-US" sz="2400" kern="1200" dirty="0" smtClean="0"/>
            <a:t>网络测量</a:t>
          </a:r>
          <a:endParaRPr lang="zh-CN" altLang="en-US" sz="2400" kern="1200" dirty="0"/>
        </a:p>
      </dsp:txBody>
      <dsp:txXfrm>
        <a:off x="3196362" y="1627094"/>
        <a:ext cx="1097149" cy="1097149"/>
      </dsp:txXfrm>
    </dsp:sp>
    <dsp:sp modelId="{93CD027A-3B27-C340-863A-30BBA702A04F}">
      <dsp:nvSpPr>
        <dsp:cNvPr id="0" name=""/>
        <dsp:cNvSpPr/>
      </dsp:nvSpPr>
      <dsp:spPr>
        <a:xfrm rot="16200000">
          <a:off x="3575950" y="1131302"/>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16200000">
        <a:off x="3575950" y="1131302"/>
        <a:ext cx="337972" cy="373030"/>
      </dsp:txXfrm>
    </dsp:sp>
    <dsp:sp modelId="{917ADE9B-E75B-3548-9877-14530B1B564B}">
      <dsp:nvSpPr>
        <dsp:cNvPr id="0" name=""/>
        <dsp:cNvSpPr/>
      </dsp:nvSpPr>
      <dsp:spPr>
        <a:xfrm>
          <a:off x="3251219" y="1976"/>
          <a:ext cx="987434" cy="987434"/>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可连接性</a:t>
          </a:r>
        </a:p>
      </dsp:txBody>
      <dsp:txXfrm>
        <a:off x="3251219" y="1976"/>
        <a:ext cx="987434" cy="987434"/>
      </dsp:txXfrm>
    </dsp:sp>
    <dsp:sp modelId="{D7DF65EF-7617-D348-96EF-C05D8A5D6E9C}">
      <dsp:nvSpPr>
        <dsp:cNvPr id="0" name=""/>
        <dsp:cNvSpPr/>
      </dsp:nvSpPr>
      <dsp:spPr>
        <a:xfrm rot="18900000">
          <a:off x="4182543" y="1382561"/>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18900000">
        <a:off x="4182543" y="1382561"/>
        <a:ext cx="337972" cy="373030"/>
      </dsp:txXfrm>
    </dsp:sp>
    <dsp:sp modelId="{3EFB3B0B-1AA1-9740-AF12-0251B75A8E49}">
      <dsp:nvSpPr>
        <dsp:cNvPr id="0" name=""/>
        <dsp:cNvSpPr/>
      </dsp:nvSpPr>
      <dsp:spPr>
        <a:xfrm>
          <a:off x="4439141" y="494029"/>
          <a:ext cx="987434" cy="987434"/>
        </a:xfrm>
        <a:prstGeom prst="ellipse">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带宽</a:t>
          </a:r>
        </a:p>
      </dsp:txBody>
      <dsp:txXfrm>
        <a:off x="4439141" y="494029"/>
        <a:ext cx="987434" cy="987434"/>
      </dsp:txXfrm>
    </dsp:sp>
    <dsp:sp modelId="{1D3110EB-5504-E846-A879-8E938FE3133B}">
      <dsp:nvSpPr>
        <dsp:cNvPr id="0" name=""/>
        <dsp:cNvSpPr/>
      </dsp:nvSpPr>
      <dsp:spPr>
        <a:xfrm>
          <a:off x="4433802" y="1989153"/>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4433802" y="1989153"/>
        <a:ext cx="337972" cy="373030"/>
      </dsp:txXfrm>
    </dsp:sp>
    <dsp:sp modelId="{A370B654-34F3-B249-B7B5-0473E0AF0218}">
      <dsp:nvSpPr>
        <dsp:cNvPr id="0" name=""/>
        <dsp:cNvSpPr/>
      </dsp:nvSpPr>
      <dsp:spPr>
        <a:xfrm>
          <a:off x="4931194" y="1681951"/>
          <a:ext cx="987434" cy="987434"/>
        </a:xfrm>
        <a:prstGeom prst="ellipse">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时延</a:t>
          </a:r>
        </a:p>
      </dsp:txBody>
      <dsp:txXfrm>
        <a:off x="4931194" y="1681951"/>
        <a:ext cx="987434" cy="987434"/>
      </dsp:txXfrm>
    </dsp:sp>
    <dsp:sp modelId="{3D216324-2743-C542-838D-9FE6013A695F}">
      <dsp:nvSpPr>
        <dsp:cNvPr id="0" name=""/>
        <dsp:cNvSpPr/>
      </dsp:nvSpPr>
      <dsp:spPr>
        <a:xfrm rot="2700000">
          <a:off x="4182543" y="2595745"/>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2700000">
        <a:off x="4182543" y="2595745"/>
        <a:ext cx="337972" cy="373030"/>
      </dsp:txXfrm>
    </dsp:sp>
    <dsp:sp modelId="{4168EE11-5850-174C-8AE9-52C37F8E307F}">
      <dsp:nvSpPr>
        <dsp:cNvPr id="0" name=""/>
        <dsp:cNvSpPr/>
      </dsp:nvSpPr>
      <dsp:spPr>
        <a:xfrm>
          <a:off x="4439141" y="2869873"/>
          <a:ext cx="987434" cy="987434"/>
        </a:xfrm>
        <a:prstGeom prst="ellipse">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丢包率</a:t>
          </a:r>
        </a:p>
      </dsp:txBody>
      <dsp:txXfrm>
        <a:off x="4439141" y="2869873"/>
        <a:ext cx="987434" cy="987434"/>
      </dsp:txXfrm>
    </dsp:sp>
    <dsp:sp modelId="{8B42AE6B-3C18-5147-A0D5-487EC42A7906}">
      <dsp:nvSpPr>
        <dsp:cNvPr id="0" name=""/>
        <dsp:cNvSpPr/>
      </dsp:nvSpPr>
      <dsp:spPr>
        <a:xfrm rot="5400000">
          <a:off x="3575950" y="2847004"/>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3575950" y="2847004"/>
        <a:ext cx="337972" cy="373030"/>
      </dsp:txXfrm>
    </dsp:sp>
    <dsp:sp modelId="{5264EC9B-A29D-4A43-BAE8-18BCF11AAD4E}">
      <dsp:nvSpPr>
        <dsp:cNvPr id="0" name=""/>
        <dsp:cNvSpPr/>
      </dsp:nvSpPr>
      <dsp:spPr>
        <a:xfrm>
          <a:off x="3251219" y="3361926"/>
          <a:ext cx="987434" cy="987434"/>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大批传输容量</a:t>
          </a:r>
        </a:p>
      </dsp:txBody>
      <dsp:txXfrm>
        <a:off x="3251219" y="3361926"/>
        <a:ext cx="987434" cy="987434"/>
      </dsp:txXfrm>
    </dsp:sp>
    <dsp:sp modelId="{B59E397F-190C-1A4C-8B01-3CC4B913825B}">
      <dsp:nvSpPr>
        <dsp:cNvPr id="0" name=""/>
        <dsp:cNvSpPr/>
      </dsp:nvSpPr>
      <dsp:spPr>
        <a:xfrm rot="8100000">
          <a:off x="2969358" y="2595745"/>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8100000">
        <a:off x="2969358" y="2595745"/>
        <a:ext cx="337972" cy="373030"/>
      </dsp:txXfrm>
    </dsp:sp>
    <dsp:sp modelId="{E9813551-426A-7A4C-A47A-76565FEB3C48}">
      <dsp:nvSpPr>
        <dsp:cNvPr id="0" name=""/>
        <dsp:cNvSpPr/>
      </dsp:nvSpPr>
      <dsp:spPr>
        <a:xfrm>
          <a:off x="2063297" y="2869873"/>
          <a:ext cx="987434" cy="987434"/>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带宽利用率</a:t>
          </a:r>
        </a:p>
      </dsp:txBody>
      <dsp:txXfrm>
        <a:off x="2063297" y="2869873"/>
        <a:ext cx="987434" cy="987434"/>
      </dsp:txXfrm>
    </dsp:sp>
    <dsp:sp modelId="{5B2730D3-5FEC-A04F-8A63-6CEF44C1E5F8}">
      <dsp:nvSpPr>
        <dsp:cNvPr id="0" name=""/>
        <dsp:cNvSpPr/>
      </dsp:nvSpPr>
      <dsp:spPr>
        <a:xfrm rot="10800000">
          <a:off x="2718099" y="1989153"/>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10800000">
        <a:off x="2718099" y="1989153"/>
        <a:ext cx="337972" cy="373030"/>
      </dsp:txXfrm>
    </dsp:sp>
    <dsp:sp modelId="{5B2FEA63-DD61-3348-AAC3-F7C880189A91}">
      <dsp:nvSpPr>
        <dsp:cNvPr id="0" name=""/>
        <dsp:cNvSpPr/>
      </dsp:nvSpPr>
      <dsp:spPr>
        <a:xfrm>
          <a:off x="1571244" y="1681951"/>
          <a:ext cx="987434" cy="987434"/>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dirty="0" smtClean="0"/>
            <a:t>网络拓扑</a:t>
          </a:r>
        </a:p>
      </dsp:txBody>
      <dsp:txXfrm>
        <a:off x="1571244" y="1681951"/>
        <a:ext cx="987434" cy="987434"/>
      </dsp:txXfrm>
    </dsp:sp>
    <dsp:sp modelId="{43481AA8-1E44-8447-851A-E5257A1794A6}">
      <dsp:nvSpPr>
        <dsp:cNvPr id="0" name=""/>
        <dsp:cNvSpPr/>
      </dsp:nvSpPr>
      <dsp:spPr>
        <a:xfrm rot="13500000">
          <a:off x="2969358" y="1382561"/>
          <a:ext cx="337972" cy="373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13500000">
        <a:off x="2969358" y="1382561"/>
        <a:ext cx="337972" cy="373030"/>
      </dsp:txXfrm>
    </dsp:sp>
    <dsp:sp modelId="{F6747441-25D9-AF4B-9F5E-316553CE694B}">
      <dsp:nvSpPr>
        <dsp:cNvPr id="0" name=""/>
        <dsp:cNvSpPr/>
      </dsp:nvSpPr>
      <dsp:spPr>
        <a:xfrm>
          <a:off x="2063297" y="494029"/>
          <a:ext cx="987434" cy="987434"/>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kumimoji="1" lang="zh-CN" altLang="en-US" sz="1700" kern="1200" smtClean="0"/>
            <a:t>周期网络性能</a:t>
          </a:r>
          <a:endParaRPr kumimoji="1" lang="zh-CN" altLang="en-US" sz="1700" kern="1200" dirty="0" smtClean="0"/>
        </a:p>
      </dsp:txBody>
      <dsp:txXfrm>
        <a:off x="2063297" y="494029"/>
        <a:ext cx="987434" cy="98743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54690E-544A-A84A-9034-2820A1FA5E31}">
      <dsp:nvSpPr>
        <dsp:cNvPr id="0" name=""/>
        <dsp:cNvSpPr/>
      </dsp:nvSpPr>
      <dsp:spPr>
        <a:xfrm>
          <a:off x="4080" y="500530"/>
          <a:ext cx="1391536" cy="6957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测量方式</a:t>
          </a:r>
        </a:p>
      </dsp:txBody>
      <dsp:txXfrm>
        <a:off x="4080" y="500530"/>
        <a:ext cx="1391536" cy="695768"/>
      </dsp:txXfrm>
    </dsp:sp>
    <dsp:sp modelId="{ED7DD769-B7B3-2349-A901-B3F816C20355}">
      <dsp:nvSpPr>
        <dsp:cNvPr id="0" name=""/>
        <dsp:cNvSpPr/>
      </dsp:nvSpPr>
      <dsp:spPr>
        <a:xfrm>
          <a:off x="143234" y="1196298"/>
          <a:ext cx="139153" cy="521826"/>
        </a:xfrm>
        <a:custGeom>
          <a:avLst/>
          <a:gdLst/>
          <a:ahLst/>
          <a:cxnLst/>
          <a:rect l="0" t="0" r="0" b="0"/>
          <a:pathLst>
            <a:path>
              <a:moveTo>
                <a:pt x="0" y="0"/>
              </a:moveTo>
              <a:lnTo>
                <a:pt x="0" y="521826"/>
              </a:lnTo>
              <a:lnTo>
                <a:pt x="139153" y="52182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366191-8A7B-674E-8F98-7AE457B680CD}">
      <dsp:nvSpPr>
        <dsp:cNvPr id="0" name=""/>
        <dsp:cNvSpPr/>
      </dsp:nvSpPr>
      <dsp:spPr>
        <a:xfrm>
          <a:off x="282388" y="1370240"/>
          <a:ext cx="1113229" cy="69576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主动测量</a:t>
          </a:r>
          <a:endParaRPr lang="zh-CN" altLang="en-US" sz="1700" kern="1200" dirty="0"/>
        </a:p>
      </dsp:txBody>
      <dsp:txXfrm>
        <a:off x="282388" y="1370240"/>
        <a:ext cx="1113229" cy="695768"/>
      </dsp:txXfrm>
    </dsp:sp>
    <dsp:sp modelId="{89A7B1C7-A7D1-284E-AADD-AFFA2692867B}">
      <dsp:nvSpPr>
        <dsp:cNvPr id="0" name=""/>
        <dsp:cNvSpPr/>
      </dsp:nvSpPr>
      <dsp:spPr>
        <a:xfrm>
          <a:off x="143234" y="1196298"/>
          <a:ext cx="139153" cy="1391536"/>
        </a:xfrm>
        <a:custGeom>
          <a:avLst/>
          <a:gdLst/>
          <a:ahLst/>
          <a:cxnLst/>
          <a:rect l="0" t="0" r="0" b="0"/>
          <a:pathLst>
            <a:path>
              <a:moveTo>
                <a:pt x="0" y="0"/>
              </a:moveTo>
              <a:lnTo>
                <a:pt x="0" y="1391536"/>
              </a:lnTo>
              <a:lnTo>
                <a:pt x="139153" y="13915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AA7375-8094-5347-948A-5B765C0F3D5F}">
      <dsp:nvSpPr>
        <dsp:cNvPr id="0" name=""/>
        <dsp:cNvSpPr/>
      </dsp:nvSpPr>
      <dsp:spPr>
        <a:xfrm>
          <a:off x="282388" y="2239951"/>
          <a:ext cx="1113229" cy="69576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被动测量</a:t>
          </a:r>
          <a:endParaRPr lang="zh-CN" altLang="en-US" sz="1700" kern="1200" dirty="0"/>
        </a:p>
      </dsp:txBody>
      <dsp:txXfrm>
        <a:off x="282388" y="2239951"/>
        <a:ext cx="1113229" cy="695768"/>
      </dsp:txXfrm>
    </dsp:sp>
    <dsp:sp modelId="{04961439-25F0-D14C-AB95-B8DB65C993B9}">
      <dsp:nvSpPr>
        <dsp:cNvPr id="0" name=""/>
        <dsp:cNvSpPr/>
      </dsp:nvSpPr>
      <dsp:spPr>
        <a:xfrm>
          <a:off x="1743501" y="500530"/>
          <a:ext cx="1391536" cy="6957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测量内容</a:t>
          </a:r>
          <a:endParaRPr lang="zh-CN" altLang="en-US" sz="2000" kern="1200" dirty="0"/>
        </a:p>
      </dsp:txBody>
      <dsp:txXfrm>
        <a:off x="1743501" y="500530"/>
        <a:ext cx="1391536" cy="695768"/>
      </dsp:txXfrm>
    </dsp:sp>
    <dsp:sp modelId="{0E57C82A-2084-9546-ABC3-65303139B0A2}">
      <dsp:nvSpPr>
        <dsp:cNvPr id="0" name=""/>
        <dsp:cNvSpPr/>
      </dsp:nvSpPr>
      <dsp:spPr>
        <a:xfrm>
          <a:off x="1882655" y="1196298"/>
          <a:ext cx="139153" cy="521826"/>
        </a:xfrm>
        <a:custGeom>
          <a:avLst/>
          <a:gdLst/>
          <a:ahLst/>
          <a:cxnLst/>
          <a:rect l="0" t="0" r="0" b="0"/>
          <a:pathLst>
            <a:path>
              <a:moveTo>
                <a:pt x="0" y="0"/>
              </a:moveTo>
              <a:lnTo>
                <a:pt x="0" y="521826"/>
              </a:lnTo>
              <a:lnTo>
                <a:pt x="139153" y="52182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AA22535-FE22-534B-8716-A08C5CADC810}">
      <dsp:nvSpPr>
        <dsp:cNvPr id="0" name=""/>
        <dsp:cNvSpPr/>
      </dsp:nvSpPr>
      <dsp:spPr>
        <a:xfrm>
          <a:off x="2021809" y="1370240"/>
          <a:ext cx="1113229" cy="69576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拓扑测量</a:t>
          </a:r>
          <a:endParaRPr lang="zh-CN" altLang="en-US" sz="1700" kern="1200" dirty="0"/>
        </a:p>
      </dsp:txBody>
      <dsp:txXfrm>
        <a:off x="2021809" y="1370240"/>
        <a:ext cx="1113229" cy="695768"/>
      </dsp:txXfrm>
    </dsp:sp>
    <dsp:sp modelId="{4272C1EA-9539-3E48-ABBB-81A043BFB2B9}">
      <dsp:nvSpPr>
        <dsp:cNvPr id="0" name=""/>
        <dsp:cNvSpPr/>
      </dsp:nvSpPr>
      <dsp:spPr>
        <a:xfrm>
          <a:off x="1882655" y="1196298"/>
          <a:ext cx="131272" cy="1391536"/>
        </a:xfrm>
        <a:custGeom>
          <a:avLst/>
          <a:gdLst/>
          <a:ahLst/>
          <a:cxnLst/>
          <a:rect l="0" t="0" r="0" b="0"/>
          <a:pathLst>
            <a:path>
              <a:moveTo>
                <a:pt x="0" y="0"/>
              </a:moveTo>
              <a:lnTo>
                <a:pt x="0" y="1391536"/>
              </a:lnTo>
              <a:lnTo>
                <a:pt x="131272" y="13915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39725D-F9FE-034B-BE71-FEA1F7128F7B}">
      <dsp:nvSpPr>
        <dsp:cNvPr id="0" name=""/>
        <dsp:cNvSpPr/>
      </dsp:nvSpPr>
      <dsp:spPr>
        <a:xfrm>
          <a:off x="2013927" y="2239951"/>
          <a:ext cx="1113229" cy="69576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性能测量</a:t>
          </a:r>
          <a:endParaRPr lang="zh-CN" altLang="en-US" sz="1700" kern="1200" dirty="0"/>
        </a:p>
      </dsp:txBody>
      <dsp:txXfrm>
        <a:off x="2013927" y="2239951"/>
        <a:ext cx="1113229" cy="695768"/>
      </dsp:txXfrm>
    </dsp:sp>
    <dsp:sp modelId="{C67CD4A9-0A06-A04A-BF23-53195322A899}">
      <dsp:nvSpPr>
        <dsp:cNvPr id="0" name=""/>
        <dsp:cNvSpPr/>
      </dsp:nvSpPr>
      <dsp:spPr>
        <a:xfrm>
          <a:off x="1882655" y="1196298"/>
          <a:ext cx="139153" cy="2261247"/>
        </a:xfrm>
        <a:custGeom>
          <a:avLst/>
          <a:gdLst/>
          <a:ahLst/>
          <a:cxnLst/>
          <a:rect l="0" t="0" r="0" b="0"/>
          <a:pathLst>
            <a:path>
              <a:moveTo>
                <a:pt x="0" y="0"/>
              </a:moveTo>
              <a:lnTo>
                <a:pt x="0" y="2261247"/>
              </a:lnTo>
              <a:lnTo>
                <a:pt x="139153" y="226124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089F528-271B-2142-B5AD-A64F7E154279}">
      <dsp:nvSpPr>
        <dsp:cNvPr id="0" name=""/>
        <dsp:cNvSpPr/>
      </dsp:nvSpPr>
      <dsp:spPr>
        <a:xfrm>
          <a:off x="2021809" y="3109661"/>
          <a:ext cx="1113229" cy="695768"/>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流量测量</a:t>
          </a:r>
        </a:p>
      </dsp:txBody>
      <dsp:txXfrm>
        <a:off x="2021809" y="3109661"/>
        <a:ext cx="1113229" cy="695768"/>
      </dsp:txXfrm>
    </dsp:sp>
    <dsp:sp modelId="{84023CE8-0555-E04B-A4A5-84D71C10F38A}">
      <dsp:nvSpPr>
        <dsp:cNvPr id="0" name=""/>
        <dsp:cNvSpPr/>
      </dsp:nvSpPr>
      <dsp:spPr>
        <a:xfrm>
          <a:off x="3482922" y="500530"/>
          <a:ext cx="1391536" cy="6957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测量点所在层次</a:t>
          </a:r>
        </a:p>
      </dsp:txBody>
      <dsp:txXfrm>
        <a:off x="3482922" y="500530"/>
        <a:ext cx="1391536" cy="695768"/>
      </dsp:txXfrm>
    </dsp:sp>
    <dsp:sp modelId="{91AAEAB7-8F99-B145-8B6D-6D00B82E9B07}">
      <dsp:nvSpPr>
        <dsp:cNvPr id="0" name=""/>
        <dsp:cNvSpPr/>
      </dsp:nvSpPr>
      <dsp:spPr>
        <a:xfrm>
          <a:off x="3622076" y="1196298"/>
          <a:ext cx="139153" cy="521826"/>
        </a:xfrm>
        <a:custGeom>
          <a:avLst/>
          <a:gdLst/>
          <a:ahLst/>
          <a:cxnLst/>
          <a:rect l="0" t="0" r="0" b="0"/>
          <a:pathLst>
            <a:path>
              <a:moveTo>
                <a:pt x="0" y="0"/>
              </a:moveTo>
              <a:lnTo>
                <a:pt x="0" y="521826"/>
              </a:lnTo>
              <a:lnTo>
                <a:pt x="139153" y="52182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0960276-4F10-9548-A488-9EB4EB665889}">
      <dsp:nvSpPr>
        <dsp:cNvPr id="0" name=""/>
        <dsp:cNvSpPr/>
      </dsp:nvSpPr>
      <dsp:spPr>
        <a:xfrm>
          <a:off x="3761229" y="1370240"/>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网络层测量</a:t>
          </a:r>
        </a:p>
      </dsp:txBody>
      <dsp:txXfrm>
        <a:off x="3761229" y="1370240"/>
        <a:ext cx="1113229" cy="695768"/>
      </dsp:txXfrm>
    </dsp:sp>
    <dsp:sp modelId="{65D97914-B17E-5447-8F0D-58E334D95840}">
      <dsp:nvSpPr>
        <dsp:cNvPr id="0" name=""/>
        <dsp:cNvSpPr/>
      </dsp:nvSpPr>
      <dsp:spPr>
        <a:xfrm>
          <a:off x="3622076" y="1196298"/>
          <a:ext cx="139153" cy="1391536"/>
        </a:xfrm>
        <a:custGeom>
          <a:avLst/>
          <a:gdLst/>
          <a:ahLst/>
          <a:cxnLst/>
          <a:rect l="0" t="0" r="0" b="0"/>
          <a:pathLst>
            <a:path>
              <a:moveTo>
                <a:pt x="0" y="0"/>
              </a:moveTo>
              <a:lnTo>
                <a:pt x="0" y="1391536"/>
              </a:lnTo>
              <a:lnTo>
                <a:pt x="139153" y="13915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F50164-31D5-A54E-95BE-447B31A30007}">
      <dsp:nvSpPr>
        <dsp:cNvPr id="0" name=""/>
        <dsp:cNvSpPr/>
      </dsp:nvSpPr>
      <dsp:spPr>
        <a:xfrm>
          <a:off x="3761229" y="2239951"/>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应用层测量</a:t>
          </a:r>
        </a:p>
      </dsp:txBody>
      <dsp:txXfrm>
        <a:off x="3761229" y="2239951"/>
        <a:ext cx="1113229" cy="695768"/>
      </dsp:txXfrm>
    </dsp:sp>
    <dsp:sp modelId="{6C13AE61-AD75-CB4C-BC39-68C89E88311A}">
      <dsp:nvSpPr>
        <dsp:cNvPr id="0" name=""/>
        <dsp:cNvSpPr/>
      </dsp:nvSpPr>
      <dsp:spPr>
        <a:xfrm>
          <a:off x="5222343" y="500530"/>
          <a:ext cx="1391536" cy="6957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测量者是否知情</a:t>
          </a:r>
        </a:p>
      </dsp:txBody>
      <dsp:txXfrm>
        <a:off x="5222343" y="500530"/>
        <a:ext cx="1391536" cy="695768"/>
      </dsp:txXfrm>
    </dsp:sp>
    <dsp:sp modelId="{6CB72441-4B18-1B4E-ADD9-2E4DA9275F80}">
      <dsp:nvSpPr>
        <dsp:cNvPr id="0" name=""/>
        <dsp:cNvSpPr/>
      </dsp:nvSpPr>
      <dsp:spPr>
        <a:xfrm>
          <a:off x="5361497" y="1196298"/>
          <a:ext cx="139153" cy="521826"/>
        </a:xfrm>
        <a:custGeom>
          <a:avLst/>
          <a:gdLst/>
          <a:ahLst/>
          <a:cxnLst/>
          <a:rect l="0" t="0" r="0" b="0"/>
          <a:pathLst>
            <a:path>
              <a:moveTo>
                <a:pt x="0" y="0"/>
              </a:moveTo>
              <a:lnTo>
                <a:pt x="0" y="521826"/>
              </a:lnTo>
              <a:lnTo>
                <a:pt x="139153" y="52182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2E05340-A992-114C-A4B7-2955679597FD}">
      <dsp:nvSpPr>
        <dsp:cNvPr id="0" name=""/>
        <dsp:cNvSpPr/>
      </dsp:nvSpPr>
      <dsp:spPr>
        <a:xfrm>
          <a:off x="5500650" y="1370240"/>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协作式测量</a:t>
          </a:r>
        </a:p>
      </dsp:txBody>
      <dsp:txXfrm>
        <a:off x="5500650" y="1370240"/>
        <a:ext cx="1113229" cy="695768"/>
      </dsp:txXfrm>
    </dsp:sp>
    <dsp:sp modelId="{836F6A5C-B707-7643-A98C-B50F0F4F940C}">
      <dsp:nvSpPr>
        <dsp:cNvPr id="0" name=""/>
        <dsp:cNvSpPr/>
      </dsp:nvSpPr>
      <dsp:spPr>
        <a:xfrm>
          <a:off x="5361497" y="1196298"/>
          <a:ext cx="139153" cy="1391536"/>
        </a:xfrm>
        <a:custGeom>
          <a:avLst/>
          <a:gdLst/>
          <a:ahLst/>
          <a:cxnLst/>
          <a:rect l="0" t="0" r="0" b="0"/>
          <a:pathLst>
            <a:path>
              <a:moveTo>
                <a:pt x="0" y="0"/>
              </a:moveTo>
              <a:lnTo>
                <a:pt x="0" y="1391536"/>
              </a:lnTo>
              <a:lnTo>
                <a:pt x="139153" y="13915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59AA398-C7D2-A54D-AE70-6BEAA3FEDDAD}">
      <dsp:nvSpPr>
        <dsp:cNvPr id="0" name=""/>
        <dsp:cNvSpPr/>
      </dsp:nvSpPr>
      <dsp:spPr>
        <a:xfrm>
          <a:off x="5500650" y="2239951"/>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非协作式测量</a:t>
          </a:r>
        </a:p>
      </dsp:txBody>
      <dsp:txXfrm>
        <a:off x="5500650" y="2239951"/>
        <a:ext cx="1113229" cy="695768"/>
      </dsp:txXfrm>
    </dsp:sp>
    <dsp:sp modelId="{BA3A3A5F-1D8D-2E47-BD97-EEE8EE425037}">
      <dsp:nvSpPr>
        <dsp:cNvPr id="0" name=""/>
        <dsp:cNvSpPr/>
      </dsp:nvSpPr>
      <dsp:spPr>
        <a:xfrm>
          <a:off x="6961764" y="500530"/>
          <a:ext cx="1391536" cy="6957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测量所采用的协议</a:t>
          </a:r>
        </a:p>
      </dsp:txBody>
      <dsp:txXfrm>
        <a:off x="6961764" y="500530"/>
        <a:ext cx="1391536" cy="695768"/>
      </dsp:txXfrm>
    </dsp:sp>
    <dsp:sp modelId="{3498283F-84D8-2540-9066-338B311560B9}">
      <dsp:nvSpPr>
        <dsp:cNvPr id="0" name=""/>
        <dsp:cNvSpPr/>
      </dsp:nvSpPr>
      <dsp:spPr>
        <a:xfrm>
          <a:off x="7100918" y="1196298"/>
          <a:ext cx="139153" cy="521826"/>
        </a:xfrm>
        <a:custGeom>
          <a:avLst/>
          <a:gdLst/>
          <a:ahLst/>
          <a:cxnLst/>
          <a:rect l="0" t="0" r="0" b="0"/>
          <a:pathLst>
            <a:path>
              <a:moveTo>
                <a:pt x="0" y="0"/>
              </a:moveTo>
              <a:lnTo>
                <a:pt x="0" y="521826"/>
              </a:lnTo>
              <a:lnTo>
                <a:pt x="139153" y="52182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52C033-8119-8D44-954E-C23DBC723753}">
      <dsp:nvSpPr>
        <dsp:cNvPr id="0" name=""/>
        <dsp:cNvSpPr/>
      </dsp:nvSpPr>
      <dsp:spPr>
        <a:xfrm>
          <a:off x="7240071" y="1370240"/>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基于</a:t>
          </a:r>
          <a:r>
            <a:rPr lang="en-US" altLang="zh-CN" sz="1700" kern="1200" dirty="0" smtClean="0"/>
            <a:t>BGP</a:t>
          </a:r>
          <a:r>
            <a:rPr lang="zh-CN" altLang="en-US" sz="1700" kern="1200" dirty="0" smtClean="0"/>
            <a:t>协议</a:t>
          </a:r>
        </a:p>
      </dsp:txBody>
      <dsp:txXfrm>
        <a:off x="7240071" y="1370240"/>
        <a:ext cx="1113229" cy="695768"/>
      </dsp:txXfrm>
    </dsp:sp>
    <dsp:sp modelId="{3D26FCFA-C9A5-9342-AA2E-F43D1FAA8CAC}">
      <dsp:nvSpPr>
        <dsp:cNvPr id="0" name=""/>
        <dsp:cNvSpPr/>
      </dsp:nvSpPr>
      <dsp:spPr>
        <a:xfrm>
          <a:off x="7100918" y="1196298"/>
          <a:ext cx="139153" cy="1391536"/>
        </a:xfrm>
        <a:custGeom>
          <a:avLst/>
          <a:gdLst/>
          <a:ahLst/>
          <a:cxnLst/>
          <a:rect l="0" t="0" r="0" b="0"/>
          <a:pathLst>
            <a:path>
              <a:moveTo>
                <a:pt x="0" y="0"/>
              </a:moveTo>
              <a:lnTo>
                <a:pt x="0" y="1391536"/>
              </a:lnTo>
              <a:lnTo>
                <a:pt x="139153" y="13915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FF8EDD-CA44-0A43-AE4A-75BCFE1C012B}">
      <dsp:nvSpPr>
        <dsp:cNvPr id="0" name=""/>
        <dsp:cNvSpPr/>
      </dsp:nvSpPr>
      <dsp:spPr>
        <a:xfrm>
          <a:off x="7240071" y="2239951"/>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基于</a:t>
          </a:r>
          <a:r>
            <a:rPr lang="en-US" altLang="zh-CN" sz="1700" kern="1200" dirty="0" smtClean="0"/>
            <a:t>TCP</a:t>
          </a:r>
          <a:r>
            <a:rPr lang="zh-CN" altLang="en-US" sz="1700" kern="1200" dirty="0" smtClean="0"/>
            <a:t>协议</a:t>
          </a:r>
        </a:p>
      </dsp:txBody>
      <dsp:txXfrm>
        <a:off x="7240071" y="2239951"/>
        <a:ext cx="1113229" cy="695768"/>
      </dsp:txXfrm>
    </dsp:sp>
    <dsp:sp modelId="{DB4186BE-D46F-DF4A-8A75-448DB53E837F}">
      <dsp:nvSpPr>
        <dsp:cNvPr id="0" name=""/>
        <dsp:cNvSpPr/>
      </dsp:nvSpPr>
      <dsp:spPr>
        <a:xfrm>
          <a:off x="7100918" y="1196298"/>
          <a:ext cx="139153" cy="2261247"/>
        </a:xfrm>
        <a:custGeom>
          <a:avLst/>
          <a:gdLst/>
          <a:ahLst/>
          <a:cxnLst/>
          <a:rect l="0" t="0" r="0" b="0"/>
          <a:pathLst>
            <a:path>
              <a:moveTo>
                <a:pt x="0" y="0"/>
              </a:moveTo>
              <a:lnTo>
                <a:pt x="0" y="2261247"/>
              </a:lnTo>
              <a:lnTo>
                <a:pt x="139153" y="226124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030095-160F-454D-848B-5EB97ED5152A}">
      <dsp:nvSpPr>
        <dsp:cNvPr id="0" name=""/>
        <dsp:cNvSpPr/>
      </dsp:nvSpPr>
      <dsp:spPr>
        <a:xfrm>
          <a:off x="7240071" y="3109661"/>
          <a:ext cx="1113229" cy="6957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基于</a:t>
          </a:r>
          <a:r>
            <a:rPr lang="en-US" altLang="zh-CN" sz="1700" kern="1200" dirty="0" smtClean="0"/>
            <a:t>SNMP</a:t>
          </a:r>
          <a:r>
            <a:rPr lang="zh-CN" altLang="en-US" sz="1700" kern="1200" dirty="0" smtClean="0"/>
            <a:t>协议</a:t>
          </a:r>
        </a:p>
      </dsp:txBody>
      <dsp:txXfrm>
        <a:off x="7240071" y="3109661"/>
        <a:ext cx="1113229" cy="695768"/>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B3EF58-F0E3-DE47-9A50-9C264A11375F}">
      <dsp:nvSpPr>
        <dsp:cNvPr id="0" name=""/>
        <dsp:cNvSpPr/>
      </dsp:nvSpPr>
      <dsp:spPr>
        <a:xfrm>
          <a:off x="4324" y="1960983"/>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带宽测量</a:t>
          </a:r>
          <a:endParaRPr lang="zh-CN" altLang="en-US" sz="1500" kern="1200" dirty="0"/>
        </a:p>
      </dsp:txBody>
      <dsp:txXfrm>
        <a:off x="4324" y="1960983"/>
        <a:ext cx="2020567" cy="1010283"/>
      </dsp:txXfrm>
    </dsp:sp>
    <dsp:sp modelId="{103E207C-89A5-0E42-9627-AB034DB3C034}">
      <dsp:nvSpPr>
        <dsp:cNvPr id="0" name=""/>
        <dsp:cNvSpPr/>
      </dsp:nvSpPr>
      <dsp:spPr>
        <a:xfrm rot="18770822">
          <a:off x="1834758" y="2009544"/>
          <a:ext cx="1188493" cy="41791"/>
        </a:xfrm>
        <a:custGeom>
          <a:avLst/>
          <a:gdLst/>
          <a:ahLst/>
          <a:cxnLst/>
          <a:rect l="0" t="0" r="0" b="0"/>
          <a:pathLst>
            <a:path>
              <a:moveTo>
                <a:pt x="0" y="20895"/>
              </a:moveTo>
              <a:lnTo>
                <a:pt x="1188493" y="208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8770822">
        <a:off x="2399293" y="2000728"/>
        <a:ext cx="59424" cy="59424"/>
      </dsp:txXfrm>
    </dsp:sp>
    <dsp:sp modelId="{0DFFD8DB-3E08-4243-8712-EE3A698A6CAC}">
      <dsp:nvSpPr>
        <dsp:cNvPr id="0" name=""/>
        <dsp:cNvSpPr/>
      </dsp:nvSpPr>
      <dsp:spPr>
        <a:xfrm>
          <a:off x="2833118" y="1089613"/>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端到端带宽测量</a:t>
          </a:r>
        </a:p>
        <a:p>
          <a:pPr lvl="0" algn="ctr" defTabSz="666750">
            <a:lnSpc>
              <a:spcPct val="90000"/>
            </a:lnSpc>
            <a:spcBef>
              <a:spcPct val="0"/>
            </a:spcBef>
            <a:spcAft>
              <a:spcPct val="35000"/>
            </a:spcAft>
          </a:pPr>
          <a:r>
            <a:rPr lang="zh-CN" altLang="en-US" sz="1500" kern="1200" dirty="0" smtClean="0"/>
            <a:t>（路径带宽）</a:t>
          </a:r>
          <a:endParaRPr lang="zh-CN" altLang="en-US" sz="1500" kern="1200" dirty="0"/>
        </a:p>
      </dsp:txBody>
      <dsp:txXfrm>
        <a:off x="2833118" y="1089613"/>
        <a:ext cx="2020567" cy="1010283"/>
      </dsp:txXfrm>
    </dsp:sp>
    <dsp:sp modelId="{5A726FD9-0021-A746-9F0D-9D624CC4FC13}">
      <dsp:nvSpPr>
        <dsp:cNvPr id="0" name=""/>
        <dsp:cNvSpPr/>
      </dsp:nvSpPr>
      <dsp:spPr>
        <a:xfrm rot="19457599">
          <a:off x="4760132" y="1283403"/>
          <a:ext cx="995334" cy="41791"/>
        </a:xfrm>
        <a:custGeom>
          <a:avLst/>
          <a:gdLst/>
          <a:ahLst/>
          <a:cxnLst/>
          <a:rect l="0" t="0" r="0" b="0"/>
          <a:pathLst>
            <a:path>
              <a:moveTo>
                <a:pt x="0" y="20895"/>
              </a:moveTo>
              <a:lnTo>
                <a:pt x="995334" y="20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9457599">
        <a:off x="5232916" y="1279415"/>
        <a:ext cx="49766" cy="49766"/>
      </dsp:txXfrm>
    </dsp:sp>
    <dsp:sp modelId="{EABC65AF-4005-344D-B47C-E407B4770B30}">
      <dsp:nvSpPr>
        <dsp:cNvPr id="0" name=""/>
        <dsp:cNvSpPr/>
      </dsp:nvSpPr>
      <dsp:spPr>
        <a:xfrm>
          <a:off x="5661913" y="508700"/>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可用带宽测量</a:t>
          </a:r>
          <a:endParaRPr lang="zh-CN" altLang="en-US" sz="1500" kern="1200" dirty="0"/>
        </a:p>
      </dsp:txBody>
      <dsp:txXfrm>
        <a:off x="5661913" y="508700"/>
        <a:ext cx="2020567" cy="1010283"/>
      </dsp:txXfrm>
    </dsp:sp>
    <dsp:sp modelId="{6AA4D4EE-E566-9E44-8161-EA71D97720C2}">
      <dsp:nvSpPr>
        <dsp:cNvPr id="0" name=""/>
        <dsp:cNvSpPr/>
      </dsp:nvSpPr>
      <dsp:spPr>
        <a:xfrm>
          <a:off x="7682481" y="992946"/>
          <a:ext cx="808227" cy="41791"/>
        </a:xfrm>
        <a:custGeom>
          <a:avLst/>
          <a:gdLst/>
          <a:ahLst/>
          <a:cxnLst/>
          <a:rect l="0" t="0" r="0" b="0"/>
          <a:pathLst>
            <a:path>
              <a:moveTo>
                <a:pt x="0" y="20895"/>
              </a:moveTo>
              <a:lnTo>
                <a:pt x="808227" y="20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066388" y="993636"/>
        <a:ext cx="40411" cy="40411"/>
      </dsp:txXfrm>
    </dsp:sp>
    <dsp:sp modelId="{96182B11-D60A-8444-B24F-FD685FBBFA8B}">
      <dsp:nvSpPr>
        <dsp:cNvPr id="0" name=""/>
        <dsp:cNvSpPr/>
      </dsp:nvSpPr>
      <dsp:spPr>
        <a:xfrm>
          <a:off x="8490708" y="508700"/>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测量端到端之间为被背景流量</a:t>
          </a:r>
          <a:r>
            <a:rPr lang="en-US" altLang="zh-CN" sz="1500" kern="1200" dirty="0" smtClean="0"/>
            <a:t>(Background</a:t>
          </a:r>
          <a:r>
            <a:rPr lang="zh-CN" altLang="en-US" sz="1500" kern="1200" dirty="0" smtClean="0"/>
            <a:t> </a:t>
          </a:r>
          <a:r>
            <a:rPr lang="en-US" altLang="zh-CN" sz="1500" kern="1200" dirty="0" smtClean="0"/>
            <a:t>traffic)</a:t>
          </a:r>
          <a:r>
            <a:rPr lang="zh-CN" altLang="en-US" sz="1500" kern="1200" dirty="0" smtClean="0"/>
            <a:t>占用的剩余带宽</a:t>
          </a:r>
          <a:endParaRPr lang="zh-CN" altLang="en-US" sz="1500" kern="1200" dirty="0"/>
        </a:p>
      </dsp:txBody>
      <dsp:txXfrm>
        <a:off x="8490708" y="508700"/>
        <a:ext cx="2020567" cy="1010283"/>
      </dsp:txXfrm>
    </dsp:sp>
    <dsp:sp modelId="{788ED88F-7C5C-7B4B-BE50-A29B5A713DC0}">
      <dsp:nvSpPr>
        <dsp:cNvPr id="0" name=""/>
        <dsp:cNvSpPr/>
      </dsp:nvSpPr>
      <dsp:spPr>
        <a:xfrm rot="2142401">
          <a:off x="4760132" y="1864316"/>
          <a:ext cx="995334" cy="41791"/>
        </a:xfrm>
        <a:custGeom>
          <a:avLst/>
          <a:gdLst/>
          <a:ahLst/>
          <a:cxnLst/>
          <a:rect l="0" t="0" r="0" b="0"/>
          <a:pathLst>
            <a:path>
              <a:moveTo>
                <a:pt x="0" y="20895"/>
              </a:moveTo>
              <a:lnTo>
                <a:pt x="995334" y="20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2142401">
        <a:off x="5232916" y="1860329"/>
        <a:ext cx="49766" cy="49766"/>
      </dsp:txXfrm>
    </dsp:sp>
    <dsp:sp modelId="{98989518-05C9-F043-96B0-46D279FEA8F5}">
      <dsp:nvSpPr>
        <dsp:cNvPr id="0" name=""/>
        <dsp:cNvSpPr/>
      </dsp:nvSpPr>
      <dsp:spPr>
        <a:xfrm>
          <a:off x="5661913" y="1670527"/>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瓶颈带宽测量</a:t>
          </a:r>
          <a:endParaRPr lang="zh-CN" altLang="en-US" sz="1500" kern="1200" dirty="0"/>
        </a:p>
      </dsp:txBody>
      <dsp:txXfrm>
        <a:off x="5661913" y="1670527"/>
        <a:ext cx="2020567" cy="1010283"/>
      </dsp:txXfrm>
    </dsp:sp>
    <dsp:sp modelId="{D7BF1CE9-E266-854B-A313-7E65D1697310}">
      <dsp:nvSpPr>
        <dsp:cNvPr id="0" name=""/>
        <dsp:cNvSpPr/>
      </dsp:nvSpPr>
      <dsp:spPr>
        <a:xfrm>
          <a:off x="7682481" y="2154773"/>
          <a:ext cx="808227" cy="41791"/>
        </a:xfrm>
        <a:custGeom>
          <a:avLst/>
          <a:gdLst/>
          <a:ahLst/>
          <a:cxnLst/>
          <a:rect l="0" t="0" r="0" b="0"/>
          <a:pathLst>
            <a:path>
              <a:moveTo>
                <a:pt x="0" y="20895"/>
              </a:moveTo>
              <a:lnTo>
                <a:pt x="808227" y="20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066388" y="2155463"/>
        <a:ext cx="40411" cy="40411"/>
      </dsp:txXfrm>
    </dsp:sp>
    <dsp:sp modelId="{6A34DA03-A29B-684D-9F42-655D5820504B}">
      <dsp:nvSpPr>
        <dsp:cNvPr id="0" name=""/>
        <dsp:cNvSpPr/>
      </dsp:nvSpPr>
      <dsp:spPr>
        <a:xfrm>
          <a:off x="8490708" y="1670527"/>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测量端到端之间最小的链路带宽，也是端到端路径的最大传输率</a:t>
          </a:r>
          <a:endParaRPr lang="zh-CN" altLang="en-US" sz="1500" kern="1200" dirty="0"/>
        </a:p>
      </dsp:txBody>
      <dsp:txXfrm>
        <a:off x="8490708" y="1670527"/>
        <a:ext cx="2020567" cy="1010283"/>
      </dsp:txXfrm>
    </dsp:sp>
    <dsp:sp modelId="{79182BE2-B556-2540-B2B9-C1B1AE6088CC}">
      <dsp:nvSpPr>
        <dsp:cNvPr id="0" name=""/>
        <dsp:cNvSpPr/>
      </dsp:nvSpPr>
      <dsp:spPr>
        <a:xfrm rot="2829178">
          <a:off x="1834758" y="2880914"/>
          <a:ext cx="1188493" cy="41791"/>
        </a:xfrm>
        <a:custGeom>
          <a:avLst/>
          <a:gdLst/>
          <a:ahLst/>
          <a:cxnLst/>
          <a:rect l="0" t="0" r="0" b="0"/>
          <a:pathLst>
            <a:path>
              <a:moveTo>
                <a:pt x="0" y="20895"/>
              </a:moveTo>
              <a:lnTo>
                <a:pt x="1188493" y="208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2829178">
        <a:off x="2399293" y="2872098"/>
        <a:ext cx="59424" cy="59424"/>
      </dsp:txXfrm>
    </dsp:sp>
    <dsp:sp modelId="{A1F2A182-EA24-9041-9778-B7FBFAA24205}">
      <dsp:nvSpPr>
        <dsp:cNvPr id="0" name=""/>
        <dsp:cNvSpPr/>
      </dsp:nvSpPr>
      <dsp:spPr>
        <a:xfrm>
          <a:off x="2833118" y="2832353"/>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逐跳带宽测量</a:t>
          </a:r>
        </a:p>
        <a:p>
          <a:pPr lvl="0" algn="ctr" defTabSz="666750">
            <a:lnSpc>
              <a:spcPct val="90000"/>
            </a:lnSpc>
            <a:spcBef>
              <a:spcPct val="0"/>
            </a:spcBef>
            <a:spcAft>
              <a:spcPct val="35000"/>
            </a:spcAft>
          </a:pPr>
          <a:r>
            <a:rPr lang="zh-CN" altLang="en-US" sz="1500" kern="1200" dirty="0" smtClean="0"/>
            <a:t>（链路带宽）</a:t>
          </a:r>
          <a:endParaRPr lang="zh-CN" altLang="en-US" sz="1500" kern="1200" dirty="0"/>
        </a:p>
      </dsp:txBody>
      <dsp:txXfrm>
        <a:off x="2833118" y="2832353"/>
        <a:ext cx="2020567" cy="1010283"/>
      </dsp:txXfrm>
    </dsp:sp>
    <dsp:sp modelId="{FB8A3141-5214-F441-A73C-7E3ECAF5B278}">
      <dsp:nvSpPr>
        <dsp:cNvPr id="0" name=""/>
        <dsp:cNvSpPr/>
      </dsp:nvSpPr>
      <dsp:spPr>
        <a:xfrm>
          <a:off x="4853686" y="3316599"/>
          <a:ext cx="808227" cy="41791"/>
        </a:xfrm>
        <a:custGeom>
          <a:avLst/>
          <a:gdLst/>
          <a:ahLst/>
          <a:cxnLst/>
          <a:rect l="0" t="0" r="0" b="0"/>
          <a:pathLst>
            <a:path>
              <a:moveTo>
                <a:pt x="0" y="20895"/>
              </a:moveTo>
              <a:lnTo>
                <a:pt x="808227" y="20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37594" y="3317289"/>
        <a:ext cx="40411" cy="40411"/>
      </dsp:txXfrm>
    </dsp:sp>
    <dsp:sp modelId="{7C56F96B-1935-7A40-9379-9AB26D3C66E2}">
      <dsp:nvSpPr>
        <dsp:cNvPr id="0" name=""/>
        <dsp:cNvSpPr/>
      </dsp:nvSpPr>
      <dsp:spPr>
        <a:xfrm>
          <a:off x="5661913" y="2832353"/>
          <a:ext cx="2020567" cy="1010283"/>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测量网络路径上各段链路的带宽 </a:t>
          </a:r>
          <a:endParaRPr lang="zh-CN" altLang="en-US" sz="1500" kern="1200" dirty="0"/>
        </a:p>
      </dsp:txBody>
      <dsp:txXfrm>
        <a:off x="5661913" y="2832353"/>
        <a:ext cx="2020567" cy="101028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6CEF8-FDF3-1249-92EC-B161D9B2A28E}" type="datetimeFigureOut">
              <a:rPr kumimoji="1" lang="zh-CN" altLang="en-US" smtClean="0"/>
              <a:pPr/>
              <a:t>2015-12-08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D61D4-8A0D-4C4A-9860-FBBF5A98ABDE}" type="slidenum">
              <a:rPr kumimoji="1" lang="zh-CN" altLang="en-US" smtClean="0"/>
              <a:pPr/>
              <a:t>‹#›</a:t>
            </a:fld>
            <a:endParaRPr kumimoji="1" lang="zh-CN" altLang="en-US"/>
          </a:p>
        </p:txBody>
      </p:sp>
    </p:spTree>
    <p:extLst>
      <p:ext uri="{BB962C8B-B14F-4D97-AF65-F5344CB8AC3E}">
        <p14:creationId xmlns:p14="http://schemas.microsoft.com/office/powerpoint/2010/main" xmlns="" val="163177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ask.sina.com.cn/c/203.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测量是指用特定的工具或仪器直接所获得其特性数据</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例如</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用秤称重量、用尺量长度。</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测试是指用一系列的方法，</a:t>
            </a:r>
            <a:r>
              <a:rPr lang="zh-CN" altLang="en-US" sz="1200" u="sng" kern="1200" dirty="0" smtClean="0">
                <a:solidFill>
                  <a:schemeClr val="tx1"/>
                </a:solidFill>
                <a:latin typeface="+mn-lt"/>
                <a:ea typeface="+mn-ea"/>
                <a:cs typeface="+mn-cs"/>
                <a:hlinkClick r:id="rId3"/>
              </a:rPr>
              <a:t>检查特定的对象的性能是否满足所预期的要求，获得的结果是合格或不合格。</a:t>
            </a:r>
            <a:endParaRPr lang="en-US" altLang="zh-CN" sz="1200" u="sng" kern="1200" dirty="0" smtClean="0">
              <a:solidFill>
                <a:schemeClr val="tx1"/>
              </a:solidFill>
              <a:latin typeface="+mn-lt"/>
              <a:ea typeface="+mn-ea"/>
              <a:cs typeface="+mn-cs"/>
              <a:hlinkClick r:id="rId3"/>
            </a:endParaRPr>
          </a:p>
          <a:p>
            <a:r>
              <a:rPr lang="zh-CN" altLang="en-US" sz="1200" u="sng" kern="1200" dirty="0" smtClean="0">
                <a:solidFill>
                  <a:schemeClr val="tx1"/>
                </a:solidFill>
                <a:latin typeface="+mn-lt"/>
                <a:ea typeface="+mn-ea"/>
                <a:cs typeface="+mn-cs"/>
                <a:hlinkClick r:id="rId3"/>
              </a:rPr>
              <a:t>两者的区别主要是结果不同，测量的所获得的结果是数据，测试所获得的结果是性能参数。</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3</a:t>
            </a:fld>
            <a:endParaRPr kumimoji="1" lang="zh-CN" altLang="en-US"/>
          </a:p>
        </p:txBody>
      </p:sp>
    </p:spTree>
    <p:extLst>
      <p:ext uri="{BB962C8B-B14F-4D97-AF65-F5344CB8AC3E}">
        <p14:creationId xmlns:p14="http://schemas.microsoft.com/office/powerpoint/2010/main" xmlns="" val="131518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10</a:t>
            </a:fld>
            <a:endParaRPr kumimoji="1" lang="zh-CN" altLang="en-US"/>
          </a:p>
        </p:txBody>
      </p:sp>
    </p:spTree>
    <p:extLst>
      <p:ext uri="{BB962C8B-B14F-4D97-AF65-F5344CB8AC3E}">
        <p14:creationId xmlns:p14="http://schemas.microsoft.com/office/powerpoint/2010/main" xmlns="" val="133029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12</a:t>
            </a:fld>
            <a:endParaRPr kumimoji="1" lang="zh-CN" altLang="en-US"/>
          </a:p>
        </p:txBody>
      </p:sp>
    </p:spTree>
    <p:extLst>
      <p:ext uri="{BB962C8B-B14F-4D97-AF65-F5344CB8AC3E}">
        <p14:creationId xmlns:p14="http://schemas.microsoft.com/office/powerpoint/2010/main" xmlns="" val="32543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17</a:t>
            </a:fld>
            <a:endParaRPr kumimoji="1" lang="zh-CN" altLang="en-US"/>
          </a:p>
        </p:txBody>
      </p:sp>
    </p:spTree>
    <p:extLst>
      <p:ext uri="{BB962C8B-B14F-4D97-AF65-F5344CB8AC3E}">
        <p14:creationId xmlns:p14="http://schemas.microsoft.com/office/powerpoint/2010/main" xmlns="" val="184961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18</a:t>
            </a:fld>
            <a:endParaRPr kumimoji="1" lang="zh-CN" altLang="en-US"/>
          </a:p>
        </p:txBody>
      </p:sp>
    </p:spTree>
    <p:extLst>
      <p:ext uri="{BB962C8B-B14F-4D97-AF65-F5344CB8AC3E}">
        <p14:creationId xmlns:p14="http://schemas.microsoft.com/office/powerpoint/2010/main" xmlns="" val="132225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B6D61D4-8A0D-4C4A-9860-FBBF5A98ABDE}" type="slidenum">
              <a:rPr kumimoji="1" lang="zh-CN" altLang="en-US" smtClean="0"/>
              <a:pPr/>
              <a:t>19</a:t>
            </a:fld>
            <a:endParaRPr kumimoji="1" lang="zh-CN" altLang="en-US"/>
          </a:p>
        </p:txBody>
      </p:sp>
    </p:spTree>
    <p:extLst>
      <p:ext uri="{BB962C8B-B14F-4D97-AF65-F5344CB8AC3E}">
        <p14:creationId xmlns:p14="http://schemas.microsoft.com/office/powerpoint/2010/main" xmlns="" val="159335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200" b="0" i="0" kern="1200" dirty="0" smtClean="0">
                <a:solidFill>
                  <a:schemeClr val="tx1"/>
                </a:solidFill>
                <a:latin typeface="+mn-lt"/>
                <a:ea typeface="+mn-ea"/>
                <a:cs typeface="+mn-cs"/>
              </a:rPr>
              <a:t>主要的原理是</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路由过程中对数据包</a:t>
            </a:r>
            <a:r>
              <a:rPr lang="en-US" altLang="zh-CN" sz="1200" b="0" i="0" kern="1200" dirty="0" smtClean="0">
                <a:solidFill>
                  <a:schemeClr val="tx1"/>
                </a:solidFill>
                <a:latin typeface="+mn-lt"/>
                <a:ea typeface="+mn-ea"/>
                <a:cs typeface="+mn-cs"/>
              </a:rPr>
              <a:t>TTL(Time to Live</a:t>
            </a:r>
            <a:r>
              <a:rPr lang="zh-CN" altLang="en-US" sz="1200" b="0" i="0" kern="1200" dirty="0" smtClean="0">
                <a:solidFill>
                  <a:schemeClr val="tx1"/>
                </a:solidFill>
                <a:latin typeface="+mn-lt"/>
                <a:ea typeface="+mn-ea"/>
                <a:cs typeface="+mn-cs"/>
              </a:rPr>
              <a:t>，存活时间</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的处理。当路由器收到一个</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包时，会修改</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包的</a:t>
            </a:r>
            <a:r>
              <a:rPr lang="en-US" altLang="zh-CN" sz="1200" b="0" i="0" kern="1200" dirty="0" smtClean="0">
                <a:solidFill>
                  <a:schemeClr val="tx1"/>
                </a:solidFill>
                <a:latin typeface="+mn-lt"/>
                <a:ea typeface="+mn-ea"/>
                <a:cs typeface="+mn-cs"/>
              </a:rPr>
              <a:t>TTL</a:t>
            </a:r>
            <a:r>
              <a:rPr lang="zh-CN" altLang="en-US" sz="1200" b="0" i="0" kern="1200" dirty="0" smtClean="0">
                <a:solidFill>
                  <a:schemeClr val="tx1"/>
                </a:solidFill>
                <a:latin typeface="+mn-lt"/>
                <a:ea typeface="+mn-ea"/>
                <a:cs typeface="+mn-cs"/>
              </a:rPr>
              <a:t>（及由此造成的头部检验和</a:t>
            </a:r>
            <a:r>
              <a:rPr lang="en-US" altLang="zh-CN" sz="1200" b="0" i="0" kern="1200" dirty="0" smtClean="0">
                <a:solidFill>
                  <a:schemeClr val="tx1"/>
                </a:solidFill>
                <a:latin typeface="+mn-lt"/>
                <a:ea typeface="+mn-ea"/>
                <a:cs typeface="+mn-cs"/>
              </a:rPr>
              <a:t>checksum</a:t>
            </a:r>
            <a:r>
              <a:rPr lang="zh-CN" altLang="en-US" sz="1200" b="0" i="0" kern="1200" dirty="0" smtClean="0">
                <a:solidFill>
                  <a:schemeClr val="tx1"/>
                </a:solidFill>
                <a:latin typeface="+mn-lt"/>
                <a:ea typeface="+mn-ea"/>
                <a:cs typeface="+mn-cs"/>
              </a:rPr>
              <a:t>变化）。每收到一个包，检查这个 的</a:t>
            </a:r>
            <a:r>
              <a:rPr lang="en-US" altLang="zh-CN" sz="1200" b="0" i="0" kern="1200" dirty="0" smtClean="0">
                <a:solidFill>
                  <a:schemeClr val="tx1"/>
                </a:solidFill>
                <a:latin typeface="+mn-lt"/>
                <a:ea typeface="+mn-ea"/>
                <a:cs typeface="+mn-cs"/>
              </a:rPr>
              <a:t>TTL</a:t>
            </a:r>
            <a:r>
              <a:rPr lang="zh-CN" altLang="en-US" sz="1200" b="0" i="0" kern="1200" dirty="0" smtClean="0">
                <a:solidFill>
                  <a:schemeClr val="tx1"/>
                </a:solidFill>
                <a:latin typeface="+mn-lt"/>
                <a:ea typeface="+mn-ea"/>
                <a:cs typeface="+mn-cs"/>
              </a:rPr>
              <a:t>是否是</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或</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。如果是，表明这个包还没有到达目的地，而且剩余时间不多了，肯定是到不了目的地了。这样路由器就简单地丢弃这个包，并给源主机发送 </a:t>
            </a:r>
            <a:r>
              <a:rPr lang="en-US" altLang="zh-CN" sz="1200" b="0" i="0" kern="1200" dirty="0" smtClean="0">
                <a:solidFill>
                  <a:schemeClr val="tx1"/>
                </a:solidFill>
                <a:latin typeface="+mn-lt"/>
                <a:ea typeface="+mn-ea"/>
                <a:cs typeface="+mn-cs"/>
              </a:rPr>
              <a:t>ICMP</a:t>
            </a:r>
            <a:r>
              <a:rPr lang="zh-CN" altLang="en-US" sz="1200" b="0" i="0" kern="1200" dirty="0" smtClean="0">
                <a:solidFill>
                  <a:schemeClr val="tx1"/>
                </a:solidFill>
                <a:latin typeface="+mn-lt"/>
                <a:ea typeface="+mn-ea"/>
                <a:cs typeface="+mn-cs"/>
              </a:rPr>
              <a:t>通知，说这个包已经超时了。</a:t>
            </a:r>
            <a:r>
              <a:rPr lang="en-US" altLang="zh-CN" sz="1200" b="0" i="0" kern="1200" dirty="0" smtClean="0">
                <a:solidFill>
                  <a:schemeClr val="tx1"/>
                </a:solidFill>
                <a:latin typeface="+mn-lt"/>
                <a:ea typeface="+mn-ea"/>
                <a:cs typeface="+mn-cs"/>
              </a:rPr>
              <a:t>ICMP</a:t>
            </a:r>
            <a:r>
              <a:rPr lang="zh-CN" altLang="en-US" sz="1200" b="0" i="0" kern="1200" dirty="0" smtClean="0">
                <a:solidFill>
                  <a:schemeClr val="tx1"/>
                </a:solidFill>
                <a:latin typeface="+mn-lt"/>
                <a:ea typeface="+mn-ea"/>
                <a:cs typeface="+mn-cs"/>
              </a:rPr>
              <a:t>的通知信息里包含当前路由器发送时所用的</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　　这样就可以通过构造数据包，来间接检查到 达一个主机时经过了哪些路由。一开始发送一个</a:t>
            </a:r>
            <a:r>
              <a:rPr lang="en-US" altLang="zh-CN" sz="1200" b="0" i="0" kern="1200" dirty="0" smtClean="0">
                <a:solidFill>
                  <a:schemeClr val="tx1"/>
                </a:solidFill>
                <a:latin typeface="+mn-lt"/>
                <a:ea typeface="+mn-ea"/>
                <a:cs typeface="+mn-cs"/>
              </a:rPr>
              <a:t>TTL</a:t>
            </a:r>
            <a:r>
              <a:rPr lang="zh-CN" altLang="en-US" sz="1200" b="0" i="0" kern="1200" dirty="0" smtClean="0">
                <a:solidFill>
                  <a:schemeClr val="tx1"/>
                </a:solidFill>
                <a:latin typeface="+mn-lt"/>
                <a:ea typeface="+mn-ea"/>
                <a:cs typeface="+mn-cs"/>
              </a:rPr>
              <a:t>为</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的包，这样到达第一个路由器的时候就已经超时了，第一个路由器就发通知说包超时，这样就可以记录下 所经过的第一个路由器的</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。然后</a:t>
            </a:r>
            <a:r>
              <a:rPr lang="en-US" altLang="zh-CN" sz="1200" b="0" i="0" kern="1200" dirty="0" smtClean="0">
                <a:solidFill>
                  <a:schemeClr val="tx1"/>
                </a:solidFill>
                <a:latin typeface="+mn-lt"/>
                <a:ea typeface="+mn-ea"/>
                <a:cs typeface="+mn-cs"/>
              </a:rPr>
              <a:t>TTL</a:t>
            </a:r>
            <a:r>
              <a:rPr lang="zh-CN" altLang="en-US" sz="1200" b="0" i="0" kern="1200" dirty="0" smtClean="0">
                <a:solidFill>
                  <a:schemeClr val="tx1"/>
                </a:solidFill>
                <a:latin typeface="+mn-lt"/>
                <a:ea typeface="+mn-ea"/>
                <a:cs typeface="+mn-cs"/>
              </a:rPr>
              <a:t>加</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，安全通过第一个路由器，而第二个路由器的的处理与第一个相同，丢包，发通知说包超时了，这样记录下第二个路 由器</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，由此可以一直进行下去，直到这个数据包到达目标主机，由此打印出所有经过的路由器。</a:t>
            </a:r>
          </a:p>
          <a:p>
            <a:r>
              <a:rPr lang="zh-CN" altLang="en-US" sz="1200" b="0" i="0" kern="1200" dirty="0" smtClean="0">
                <a:solidFill>
                  <a:schemeClr val="tx1"/>
                </a:solidFill>
                <a:latin typeface="+mn-lt"/>
                <a:ea typeface="+mn-ea"/>
                <a:cs typeface="+mn-cs"/>
              </a:rPr>
              <a:t>　　在通信中，</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层只负责数据的路由与传 输，并不处理数据包的内容。例如</a:t>
            </a:r>
            <a:r>
              <a:rPr lang="en-US" altLang="zh-CN" sz="1200" b="0" i="0" kern="1200" dirty="0" smtClean="0">
                <a:solidFill>
                  <a:schemeClr val="tx1"/>
                </a:solidFill>
                <a:latin typeface="+mn-lt"/>
                <a:ea typeface="+mn-ea"/>
                <a:cs typeface="+mn-cs"/>
              </a:rPr>
              <a:t>ICMP</a:t>
            </a:r>
            <a:r>
              <a:rPr lang="zh-CN" altLang="en-US" sz="1200" b="0" i="0" kern="1200" dirty="0" smtClean="0">
                <a:solidFill>
                  <a:schemeClr val="tx1"/>
                </a:solidFill>
                <a:latin typeface="+mn-lt"/>
                <a:ea typeface="+mn-ea"/>
                <a:cs typeface="+mn-cs"/>
              </a:rPr>
              <a:t>，或</a:t>
            </a:r>
            <a:r>
              <a:rPr lang="en-US" altLang="zh-CN" sz="1200" b="0" i="0" kern="1200" dirty="0" smtClean="0">
                <a:solidFill>
                  <a:schemeClr val="tx1"/>
                </a:solidFill>
                <a:latin typeface="+mn-lt"/>
                <a:ea typeface="+mn-ea"/>
                <a:cs typeface="+mn-cs"/>
              </a:rPr>
              <a:t>TCP</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UDP</a:t>
            </a:r>
            <a:r>
              <a:rPr lang="zh-CN" altLang="en-US" sz="1200" b="0" i="0" kern="1200" dirty="0" smtClean="0">
                <a:solidFill>
                  <a:schemeClr val="tx1"/>
                </a:solidFill>
                <a:latin typeface="+mn-lt"/>
                <a:ea typeface="+mn-ea"/>
                <a:cs typeface="+mn-cs"/>
              </a:rPr>
              <a:t>，这些协议是依赖</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层的传输功能来传送数据的。在通信双方的主机中，收到这些协议的数据包 后，一般在通信的对应主机上，会有程序来处理这些数据。而直接的</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数据报是没有用处的（</a:t>
            </a:r>
            <a:r>
              <a:rPr lang="en-US" altLang="zh-CN" sz="1200" b="0" i="0" kern="1200" dirty="0" smtClean="0">
                <a:solidFill>
                  <a:schemeClr val="tx1"/>
                </a:solidFill>
                <a:latin typeface="+mn-lt"/>
                <a:ea typeface="+mn-ea"/>
                <a:cs typeface="+mn-cs"/>
              </a:rPr>
              <a:t>win2000</a:t>
            </a:r>
            <a:r>
              <a:rPr lang="zh-CN" altLang="en-US" sz="1200" b="0" i="0" kern="1200" dirty="0" smtClean="0">
                <a:solidFill>
                  <a:schemeClr val="tx1"/>
                </a:solidFill>
                <a:latin typeface="+mn-lt"/>
                <a:ea typeface="+mn-ea"/>
                <a:cs typeface="+mn-cs"/>
              </a:rPr>
              <a:t>的驱动层可以直接使用</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报而不需要加上其他协 议，但是一般是不会这样用的）。因此</a:t>
            </a:r>
            <a:r>
              <a:rPr lang="en-US" altLang="zh-CN" sz="1200" b="0" i="0" kern="1200" dirty="0" err="1" smtClean="0">
                <a:solidFill>
                  <a:schemeClr val="tx1"/>
                </a:solidFill>
                <a:latin typeface="+mn-lt"/>
                <a:ea typeface="+mn-ea"/>
                <a:cs typeface="+mn-cs"/>
              </a:rPr>
              <a:t>traceroute</a:t>
            </a:r>
            <a:r>
              <a:rPr lang="zh-CN" altLang="en-US" sz="1200" b="0" i="0" kern="1200" dirty="0" smtClean="0">
                <a:solidFill>
                  <a:schemeClr val="tx1"/>
                </a:solidFill>
                <a:latin typeface="+mn-lt"/>
                <a:ea typeface="+mn-ea"/>
                <a:cs typeface="+mn-cs"/>
              </a:rPr>
              <a:t>程序发送一个</a:t>
            </a:r>
            <a:r>
              <a:rPr lang="en-US" altLang="zh-CN" sz="1200" b="0" i="0" kern="1200" dirty="0" smtClean="0">
                <a:solidFill>
                  <a:schemeClr val="tx1"/>
                </a:solidFill>
                <a:latin typeface="+mn-lt"/>
                <a:ea typeface="+mn-ea"/>
                <a:cs typeface="+mn-cs"/>
              </a:rPr>
              <a:t>UDP</a:t>
            </a:r>
            <a:r>
              <a:rPr lang="zh-CN" altLang="en-US" sz="1200" b="0" i="0" kern="1200" dirty="0" smtClean="0">
                <a:solidFill>
                  <a:schemeClr val="tx1"/>
                </a:solidFill>
                <a:latin typeface="+mn-lt"/>
                <a:ea typeface="+mn-ea"/>
                <a:cs typeface="+mn-cs"/>
              </a:rPr>
              <a:t>包来试探。对路由器来说，</a:t>
            </a:r>
            <a:r>
              <a:rPr lang="en-US" altLang="zh-CN" sz="1200" b="0" i="0" kern="1200" dirty="0" smtClean="0">
                <a:solidFill>
                  <a:schemeClr val="tx1"/>
                </a:solidFill>
                <a:latin typeface="+mn-lt"/>
                <a:ea typeface="+mn-ea"/>
                <a:cs typeface="+mn-cs"/>
              </a:rPr>
              <a:t>UDP</a:t>
            </a:r>
            <a:r>
              <a:rPr lang="zh-CN" altLang="en-US" sz="1200" b="0" i="0" kern="1200" dirty="0" smtClean="0">
                <a:solidFill>
                  <a:schemeClr val="tx1"/>
                </a:solidFill>
                <a:latin typeface="+mn-lt"/>
                <a:ea typeface="+mn-ea"/>
                <a:cs typeface="+mn-cs"/>
              </a:rPr>
              <a:t>数据报只是</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数据报的一种，它并不关心 </a:t>
            </a:r>
            <a:r>
              <a:rPr lang="en-US" altLang="zh-CN" sz="1200" b="0" i="0" kern="1200" dirty="0" smtClean="0">
                <a:solidFill>
                  <a:schemeClr val="tx1"/>
                </a:solidFill>
                <a:latin typeface="+mn-lt"/>
                <a:ea typeface="+mn-ea"/>
                <a:cs typeface="+mn-cs"/>
              </a:rPr>
              <a:t>UDP</a:t>
            </a:r>
            <a:r>
              <a:rPr lang="zh-CN" altLang="en-US" sz="1200" b="0" i="0" kern="1200" dirty="0" smtClean="0">
                <a:solidFill>
                  <a:schemeClr val="tx1"/>
                </a:solidFill>
                <a:latin typeface="+mn-lt"/>
                <a:ea typeface="+mn-ea"/>
                <a:cs typeface="+mn-cs"/>
              </a:rPr>
              <a:t>数据报的具体内容。直到这个包到达目的端的主机会，目的主机的内核会解析</a:t>
            </a:r>
            <a:r>
              <a:rPr lang="en-US" altLang="zh-CN" sz="1200" b="0" i="0" kern="1200" dirty="0" smtClean="0">
                <a:solidFill>
                  <a:schemeClr val="tx1"/>
                </a:solidFill>
                <a:latin typeface="+mn-lt"/>
                <a:ea typeface="+mn-ea"/>
                <a:cs typeface="+mn-cs"/>
              </a:rPr>
              <a:t>UDP</a:t>
            </a:r>
            <a:r>
              <a:rPr lang="zh-CN" altLang="en-US" sz="1200" b="0" i="0" kern="1200" dirty="0" smtClean="0">
                <a:solidFill>
                  <a:schemeClr val="tx1"/>
                </a:solidFill>
                <a:latin typeface="+mn-lt"/>
                <a:ea typeface="+mn-ea"/>
                <a:cs typeface="+mn-cs"/>
              </a:rPr>
              <a:t>数据报，并查找数据报中要求端口是否已经有进程在使用。如果找到，则 通知进程有数据到达。而如果找不到，则发送一个</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目的端口不可达</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ICMP</a:t>
            </a:r>
            <a:r>
              <a:rPr lang="zh-CN" altLang="en-US" sz="1200" b="0" i="0" kern="1200" dirty="0" smtClean="0">
                <a:solidFill>
                  <a:schemeClr val="tx1"/>
                </a:solidFill>
                <a:latin typeface="+mn-lt"/>
                <a:ea typeface="+mn-ea"/>
                <a:cs typeface="+mn-cs"/>
              </a:rPr>
              <a:t>错误数据回到源主机。</a:t>
            </a:r>
          </a:p>
          <a:p>
            <a:endParaRPr lang="zh-CN" altLang="en-US" dirty="0"/>
          </a:p>
        </p:txBody>
      </p:sp>
      <p:sp>
        <p:nvSpPr>
          <p:cNvPr id="4" name="灯片编号占位符 3"/>
          <p:cNvSpPr>
            <a:spLocks noGrp="1"/>
          </p:cNvSpPr>
          <p:nvPr>
            <p:ph type="sldNum" sz="quarter" idx="10"/>
          </p:nvPr>
        </p:nvSpPr>
        <p:spPr/>
        <p:txBody>
          <a:bodyPr/>
          <a:lstStyle/>
          <a:p>
            <a:fld id="{5B6D61D4-8A0D-4C4A-9860-FBBF5A98ABDE}" type="slidenum">
              <a:rPr kumimoji="1" lang="zh-CN" altLang="en-US" smtClean="0"/>
              <a:pPr/>
              <a:t>33</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1">
                <a:latin typeface="黑体" pitchFamily="49" charset="-122"/>
                <a:ea typeface="黑体" pitchFamily="49" charset="-122"/>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1">
                <a:latin typeface="方正姚体" pitchFamily="2" charset="-122"/>
                <a:ea typeface="方正姚体"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smtClean="0"/>
              <a:t>单击此处编辑母版副标题样式</a:t>
            </a:r>
            <a:endParaRPr kumimoji="1"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7619413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r>
              <a:rPr kumimoji="1" lang="en-US" altLang="zh-CN" smtClean="0"/>
              <a:t>15/12/4</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937430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r>
              <a:rPr kumimoji="1" lang="en-US" altLang="zh-CN" smtClean="0"/>
              <a:t>15/12/4</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96344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lvl1pPr>
              <a:defRPr/>
            </a:lvl1pPr>
          </a:lstStyle>
          <a:p>
            <a:r>
              <a:rPr lang="en-US" altLang="zh-CN" smtClean="0"/>
              <a:t>15/12/4</a:t>
            </a:r>
            <a:endParaRPr lang="zh-CN" altLang="en-US" sz="1800">
              <a:solidFill>
                <a:schemeClr val="tx1"/>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8737600" y="6356351"/>
            <a:ext cx="2844800" cy="365125"/>
          </a:xfrm>
        </p:spPr>
        <p:txBody>
          <a:bodyPr/>
          <a:lstStyle>
            <a:lvl1pPr>
              <a:defRPr/>
            </a:lvl1pPr>
          </a:lstStyle>
          <a:p>
            <a:fld id="{96C97D05-533B-4CEE-AF88-48B336BF173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xmlns="" val="168533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lvl1pPr>
              <a:defRPr b="0">
                <a:latin typeface="华文新魏" pitchFamily="2" charset="-122"/>
                <a:ea typeface="华文新魏" pitchFamily="2" charset="-122"/>
              </a:defRPr>
            </a:lvl1pPr>
            <a:lvl2pPr>
              <a:defRPr b="0">
                <a:latin typeface="华文新魏" pitchFamily="2" charset="-122"/>
                <a:ea typeface="华文新魏" pitchFamily="2" charset="-122"/>
              </a:defRPr>
            </a:lvl2pPr>
            <a:lvl3pPr>
              <a:defRPr b="0">
                <a:latin typeface="华文新魏" pitchFamily="2" charset="-122"/>
                <a:ea typeface="华文新魏" pitchFamily="2" charset="-122"/>
              </a:defRPr>
            </a:lvl3pPr>
            <a:lvl4pPr>
              <a:defRPr b="0">
                <a:latin typeface="华文新魏" pitchFamily="2" charset="-122"/>
                <a:ea typeface="华文新魏" pitchFamily="2" charset="-122"/>
              </a:defRPr>
            </a:lvl4pPr>
            <a:lvl5pPr>
              <a:defRPr b="0">
                <a:latin typeface="华文新魏" pitchFamily="2" charset="-122"/>
                <a:ea typeface="华文新魏" pitchFamily="2"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21010547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r>
              <a:rPr kumimoji="1" lang="en-US" altLang="zh-CN" smtClean="0"/>
              <a:t>15/12/4</a:t>
            </a:r>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3530041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r>
              <a:rPr kumimoji="1" lang="en-US" altLang="zh-CN" smtClean="0"/>
              <a:t>15/12/4</a:t>
            </a:r>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237100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r>
              <a:rPr kumimoji="1" lang="en-US" altLang="zh-CN" smtClean="0"/>
              <a:t>15/12/4</a:t>
            </a:r>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35844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r>
              <a:rPr kumimoji="1" lang="en-US" altLang="zh-CN" smtClean="0"/>
              <a:t>15/12/4</a:t>
            </a:r>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44264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kumimoji="1" lang="en-US" altLang="zh-CN" smtClean="0"/>
              <a:t>15/12/4</a:t>
            </a:r>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49277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r>
              <a:rPr kumimoji="1" lang="en-US" altLang="zh-CN" smtClean="0"/>
              <a:t>15/12/4</a:t>
            </a:r>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99121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r>
              <a:rPr kumimoji="1" lang="en-US" altLang="zh-CN" smtClean="0"/>
              <a:t>15/12/4</a:t>
            </a:r>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63177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zh-CN" smtClean="0"/>
              <a:t>15/12/4</a:t>
            </a:r>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D9584-D379-CC4C-BDA9-BC7C64586B30}" type="slidenum">
              <a:rPr kumimoji="1" lang="zh-CN" altLang="en-US" smtClean="0"/>
              <a:pPr/>
              <a:t>‹#›</a:t>
            </a:fld>
            <a:endParaRPr kumimoji="1" lang="zh-CN" altLang="en-US"/>
          </a:p>
        </p:txBody>
      </p:sp>
    </p:spTree>
    <p:extLst>
      <p:ext uri="{BB962C8B-B14F-4D97-AF65-F5344CB8AC3E}">
        <p14:creationId xmlns:p14="http://schemas.microsoft.com/office/powerpoint/2010/main" xmlns="" val="158484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b="1" kern="1200">
          <a:solidFill>
            <a:schemeClr val="tx1"/>
          </a:solidFill>
          <a:latin typeface="黑体" pitchFamily="49" charset="-122"/>
          <a:ea typeface="黑体" pitchFamily="49" charset="-122"/>
          <a:cs typeface="+mj-cs"/>
        </a:defRPr>
      </a:lvl1pPr>
    </p:titleStyle>
    <p:bodyStyle>
      <a:lvl1pPr marL="228600" indent="-228600" algn="l" defTabSz="914400" rtl="0" eaLnBrk="1" latinLnBrk="0" hangingPunct="1">
        <a:lnSpc>
          <a:spcPct val="90000"/>
        </a:lnSpc>
        <a:spcBef>
          <a:spcPts val="1000"/>
        </a:spcBef>
        <a:buFont typeface="Arial"/>
        <a:buChar char="•"/>
        <a:defRPr sz="2800" b="1" kern="1200">
          <a:solidFill>
            <a:schemeClr val="tx1"/>
          </a:solidFill>
          <a:latin typeface="方正姚体" pitchFamily="2" charset="-122"/>
          <a:ea typeface="方正姚体" pitchFamily="2" charset="-122"/>
          <a:cs typeface="+mn-cs"/>
        </a:defRPr>
      </a:lvl1pPr>
      <a:lvl2pPr marL="685800" indent="-228600" algn="l" defTabSz="914400" rtl="0" eaLnBrk="1" latinLnBrk="0" hangingPunct="1">
        <a:lnSpc>
          <a:spcPct val="90000"/>
        </a:lnSpc>
        <a:spcBef>
          <a:spcPts val="500"/>
        </a:spcBef>
        <a:buFont typeface="Arial"/>
        <a:buChar char="•"/>
        <a:defRPr sz="2400" b="1" kern="1200">
          <a:solidFill>
            <a:schemeClr val="tx1"/>
          </a:solidFill>
          <a:latin typeface="方正姚体" pitchFamily="2" charset="-122"/>
          <a:ea typeface="方正姚体" pitchFamily="2" charset="-122"/>
          <a:cs typeface="+mn-cs"/>
        </a:defRPr>
      </a:lvl2pPr>
      <a:lvl3pPr marL="1143000" indent="-228600" algn="l" defTabSz="914400" rtl="0" eaLnBrk="1" latinLnBrk="0" hangingPunct="1">
        <a:lnSpc>
          <a:spcPct val="90000"/>
        </a:lnSpc>
        <a:spcBef>
          <a:spcPts val="500"/>
        </a:spcBef>
        <a:buFont typeface="Arial"/>
        <a:buChar char="•"/>
        <a:defRPr sz="2000" b="1" kern="1200">
          <a:solidFill>
            <a:schemeClr val="tx1"/>
          </a:solidFill>
          <a:latin typeface="方正姚体" pitchFamily="2" charset="-122"/>
          <a:ea typeface="方正姚体" pitchFamily="2" charset="-122"/>
          <a:cs typeface="+mn-cs"/>
        </a:defRPr>
      </a:lvl3pPr>
      <a:lvl4pPr marL="1600200" indent="-228600" algn="l" defTabSz="914400" rtl="0" eaLnBrk="1" latinLnBrk="0" hangingPunct="1">
        <a:lnSpc>
          <a:spcPct val="90000"/>
        </a:lnSpc>
        <a:spcBef>
          <a:spcPts val="500"/>
        </a:spcBef>
        <a:buFont typeface="Arial"/>
        <a:buChar char="•"/>
        <a:defRPr sz="1800" b="1" kern="1200">
          <a:solidFill>
            <a:schemeClr val="tx1"/>
          </a:solidFill>
          <a:latin typeface="方正姚体" pitchFamily="2" charset="-122"/>
          <a:ea typeface="方正姚体" pitchFamily="2" charset="-122"/>
          <a:cs typeface="+mn-cs"/>
        </a:defRPr>
      </a:lvl4pPr>
      <a:lvl5pPr marL="2057400" indent="-228600" algn="l" defTabSz="914400" rtl="0" eaLnBrk="1" latinLnBrk="0" hangingPunct="1">
        <a:lnSpc>
          <a:spcPct val="90000"/>
        </a:lnSpc>
        <a:spcBef>
          <a:spcPts val="500"/>
        </a:spcBef>
        <a:buFont typeface="Arial"/>
        <a:buChar char="•"/>
        <a:defRPr sz="1800" b="1" kern="1200">
          <a:solidFill>
            <a:schemeClr val="tx1"/>
          </a:solidFill>
          <a:latin typeface="方正姚体" pitchFamily="2" charset="-122"/>
          <a:ea typeface="方正姚体" pitchFamily="2"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2.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网络测量</a:t>
            </a:r>
            <a:endParaRPr kumimoji="1" lang="zh-CN" altLang="en-US" dirty="0"/>
          </a:p>
        </p:txBody>
      </p:sp>
      <p:sp>
        <p:nvSpPr>
          <p:cNvPr id="3" name="副标题 2"/>
          <p:cNvSpPr>
            <a:spLocks noGrp="1"/>
          </p:cNvSpPr>
          <p:nvPr>
            <p:ph type="subTitle" idx="1"/>
          </p:nvPr>
        </p:nvSpPr>
        <p:spPr/>
        <p:txBody>
          <a:bodyPr/>
          <a:lstStyle/>
          <a:p>
            <a:endParaRPr kumimoji="1" lang="en-US" altLang="zh-CN" dirty="0" smtClean="0"/>
          </a:p>
          <a:p>
            <a:r>
              <a:rPr kumimoji="1" lang="zh-CN" altLang="en-US" dirty="0" smtClean="0"/>
              <a:t>孙毅</a:t>
            </a:r>
            <a:endParaRPr kumimoji="1"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a:t>
            </a:fld>
            <a:endParaRPr kumimoji="1" lang="zh-CN" altLang="en-US"/>
          </a:p>
        </p:txBody>
      </p:sp>
    </p:spTree>
    <p:extLst>
      <p:ext uri="{BB962C8B-B14F-4D97-AF65-F5344CB8AC3E}">
        <p14:creationId xmlns:p14="http://schemas.microsoft.com/office/powerpoint/2010/main" xmlns="" val="50358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网络流量测量</a:t>
            </a:r>
            <a:r>
              <a:rPr kumimoji="1" lang="zh-CN" altLang="en-US" dirty="0"/>
              <a:t>的十大发现</a:t>
            </a:r>
          </a:p>
        </p:txBody>
      </p:sp>
      <p:sp>
        <p:nvSpPr>
          <p:cNvPr id="3" name="内容占位符 2"/>
          <p:cNvSpPr>
            <a:spLocks noGrp="1"/>
          </p:cNvSpPr>
          <p:nvPr>
            <p:ph idx="1"/>
          </p:nvPr>
        </p:nvSpPr>
        <p:spPr/>
        <p:txBody>
          <a:bodyPr/>
          <a:lstStyle/>
          <a:p>
            <a:pPr>
              <a:buFont typeface="Wingdings" pitchFamily="2" charset="2"/>
              <a:buChar char="Ø"/>
            </a:pPr>
            <a:r>
              <a:rPr kumimoji="1" lang="zh-CN" altLang="en-US" dirty="0" smtClean="0"/>
              <a:t>网络</a:t>
            </a:r>
            <a:r>
              <a:rPr kumimoji="1" lang="zh-CN" altLang="en-US" dirty="0"/>
              <a:t>流量不断在</a:t>
            </a:r>
            <a:r>
              <a:rPr kumimoji="1" lang="zh-CN" altLang="en-US" dirty="0" smtClean="0"/>
              <a:t>变化</a:t>
            </a:r>
            <a:endParaRPr kumimoji="1" lang="en-US" altLang="zh-CN" dirty="0" smtClean="0"/>
          </a:p>
          <a:p>
            <a:pPr lvl="1">
              <a:buFont typeface="Wingdings" pitchFamily="2" charset="2"/>
              <a:buChar char="u"/>
            </a:pPr>
            <a:r>
              <a:rPr kumimoji="1" lang="zh-CN" altLang="en-US" dirty="0" smtClean="0"/>
              <a:t>视频</a:t>
            </a:r>
            <a:r>
              <a:rPr kumimoji="1" lang="zh-CN" altLang="en-US" dirty="0"/>
              <a:t>流量、移动端流量的增加</a:t>
            </a:r>
            <a:r>
              <a:rPr kumimoji="1" lang="en-US" altLang="zh-CN" dirty="0" smtClean="0"/>
              <a:t>…</a:t>
            </a:r>
            <a:endParaRPr kumimoji="1" lang="zh-CN" altLang="en-US" dirty="0"/>
          </a:p>
          <a:p>
            <a:pPr marL="514350" indent="-514350">
              <a:buFont typeface="+mj-lt"/>
              <a:buAutoNum type="arabicPeriod" startAt="6"/>
            </a:pPr>
            <a:endParaRPr kumimoji="1" lang="zh-CN" altLang="en-US" dirty="0"/>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10</a:t>
            </a:fld>
            <a:endParaRPr kumimoji="1" lang="zh-CN" altLang="en-US"/>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89385" y="3060538"/>
            <a:ext cx="4172134" cy="311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8" name="图片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973731" y="976604"/>
            <a:ext cx="4546064" cy="5327794"/>
          </a:xfrm>
          <a:prstGeom prst="rect">
            <a:avLst/>
          </a:prstGeom>
        </p:spPr>
      </p:pic>
    </p:spTree>
    <p:extLst>
      <p:ext uri="{BB962C8B-B14F-4D97-AF65-F5344CB8AC3E}">
        <p14:creationId xmlns:p14="http://schemas.microsoft.com/office/powerpoint/2010/main" xmlns="" val="943936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网络测量的指标</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1159026471"/>
              </p:ext>
            </p:extLst>
          </p:nvPr>
        </p:nvGraphicFramePr>
        <p:xfrm>
          <a:off x="838200" y="1825625"/>
          <a:ext cx="748987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右大括号 4"/>
          <p:cNvSpPr/>
          <p:nvPr/>
        </p:nvSpPr>
        <p:spPr>
          <a:xfrm>
            <a:off x="7023690" y="2624828"/>
            <a:ext cx="492370" cy="2752932"/>
          </a:xfrm>
          <a:prstGeom prst="righ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7877908" y="3739684"/>
            <a:ext cx="305724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800" dirty="0" smtClean="0"/>
              <a:t>最</a:t>
            </a:r>
            <a:r>
              <a:rPr kumimoji="1" lang="zh-CN" altLang="en-US" sz="2800" smtClean="0"/>
              <a:t>基本的三大指标</a:t>
            </a:r>
            <a:endParaRPr kumimoji="1" lang="zh-CN" altLang="en-US" sz="2800"/>
          </a:p>
        </p:txBody>
      </p:sp>
      <p:sp>
        <p:nvSpPr>
          <p:cNvPr id="7" name="幻灯片编号占位符 6"/>
          <p:cNvSpPr>
            <a:spLocks noGrp="1"/>
          </p:cNvSpPr>
          <p:nvPr>
            <p:ph type="sldNum" sz="quarter" idx="12"/>
          </p:nvPr>
        </p:nvSpPr>
        <p:spPr/>
        <p:txBody>
          <a:bodyPr/>
          <a:lstStyle/>
          <a:p>
            <a:fld id="{DFBD9584-D379-CC4C-BDA9-BC7C64586B30}" type="slidenum">
              <a:rPr kumimoji="1" lang="zh-CN" altLang="en-US" smtClean="0"/>
              <a:pPr/>
              <a:t>11</a:t>
            </a:fld>
            <a:endParaRPr kumimoji="1" lang="zh-CN" altLang="en-US"/>
          </a:p>
        </p:txBody>
      </p:sp>
    </p:spTree>
    <p:extLst>
      <p:ext uri="{BB962C8B-B14F-4D97-AF65-F5344CB8AC3E}">
        <p14:creationId xmlns:p14="http://schemas.microsoft.com/office/powerpoint/2010/main" xmlns="" val="727513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网络测量的分类</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161882579"/>
              </p:ext>
            </p:extLst>
          </p:nvPr>
        </p:nvGraphicFramePr>
        <p:xfrm>
          <a:off x="2996418" y="1871003"/>
          <a:ext cx="8357382" cy="4305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 6"/>
          <p:cNvGrpSpPr/>
          <p:nvPr/>
        </p:nvGrpSpPr>
        <p:grpSpPr>
          <a:xfrm>
            <a:off x="1272616" y="2368967"/>
            <a:ext cx="1391536" cy="695768"/>
            <a:chOff x="4080" y="500530"/>
            <a:chExt cx="1391536" cy="695768"/>
          </a:xfrm>
        </p:grpSpPr>
        <p:sp>
          <p:nvSpPr>
            <p:cNvPr id="8" name="圆角矩形 7"/>
            <p:cNvSpPr/>
            <p:nvPr/>
          </p:nvSpPr>
          <p:spPr>
            <a:xfrm>
              <a:off x="4080" y="500530"/>
              <a:ext cx="1391536" cy="69576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圆角矩形 4"/>
            <p:cNvSpPr/>
            <p:nvPr/>
          </p:nvSpPr>
          <p:spPr>
            <a:xfrm>
              <a:off x="24458" y="520908"/>
              <a:ext cx="1350780" cy="655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t>分类标准</a:t>
              </a:r>
            </a:p>
          </p:txBody>
        </p:sp>
      </p:grpSp>
      <p:grpSp>
        <p:nvGrpSpPr>
          <p:cNvPr id="10" name="组 9"/>
          <p:cNvGrpSpPr/>
          <p:nvPr/>
        </p:nvGrpSpPr>
        <p:grpSpPr>
          <a:xfrm>
            <a:off x="1411769" y="3282204"/>
            <a:ext cx="1113229" cy="2401145"/>
            <a:chOff x="282388" y="1370240"/>
            <a:chExt cx="1113229" cy="804125"/>
          </a:xfrm>
        </p:grpSpPr>
        <p:sp>
          <p:nvSpPr>
            <p:cNvPr id="11" name="圆角矩形 10"/>
            <p:cNvSpPr/>
            <p:nvPr/>
          </p:nvSpPr>
          <p:spPr>
            <a:xfrm>
              <a:off x="282388" y="1370240"/>
              <a:ext cx="1113229" cy="80412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302766" y="1390618"/>
              <a:ext cx="1072473" cy="6550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zh-CN" altLang="en-US" sz="1700" kern="1200" dirty="0" smtClean="0"/>
                <a:t>分类类别</a:t>
              </a:r>
              <a:endParaRPr lang="zh-CN" altLang="en-US" sz="1700" kern="1200" dirty="0"/>
            </a:p>
          </p:txBody>
        </p:sp>
      </p:gr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12</a:t>
            </a:fld>
            <a:endParaRPr kumimoji="1" lang="zh-CN" altLang="en-US"/>
          </a:p>
        </p:txBody>
      </p:sp>
    </p:spTree>
    <p:extLst>
      <p:ext uri="{BB962C8B-B14F-4D97-AF65-F5344CB8AC3E}">
        <p14:creationId xmlns:p14="http://schemas.microsoft.com/office/powerpoint/2010/main" xmlns="" val="1268278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测量方式分类</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主动测量</a:t>
            </a:r>
          </a:p>
          <a:p>
            <a:pPr lvl="1"/>
            <a:r>
              <a:rPr kumimoji="1" lang="zh-CN" altLang="en-US" dirty="0" smtClean="0"/>
              <a:t>指由测量用户主动发起测量，将探测分组注入网络，根据测量数据流的传送情况来分析网络的性能。</a:t>
            </a:r>
          </a:p>
          <a:p>
            <a:pPr lvl="1"/>
            <a:r>
              <a:rPr kumimoji="1" lang="zh-CN" altLang="en-US" dirty="0" smtClean="0"/>
              <a:t>优点</a:t>
            </a:r>
          </a:p>
          <a:p>
            <a:pPr lvl="2"/>
            <a:r>
              <a:rPr kumimoji="1" lang="zh-CN" altLang="en-US" dirty="0" smtClean="0"/>
              <a:t>使用</a:t>
            </a:r>
            <a:r>
              <a:rPr kumimoji="1" lang="zh-CN" altLang="en-US" dirty="0"/>
              <a:t>方便，适合端到端的网络性能测量，对于需要关心的内容只要在本地发送测试包观察网络的响应即</a:t>
            </a:r>
            <a:r>
              <a:rPr kumimoji="1" lang="zh-CN" altLang="en-US" dirty="0" smtClean="0"/>
              <a:t>可</a:t>
            </a:r>
          </a:p>
          <a:p>
            <a:pPr lvl="2"/>
            <a:r>
              <a:rPr kumimoji="1" lang="zh-CN" altLang="en-US" dirty="0" smtClean="0"/>
              <a:t>由于</a:t>
            </a:r>
            <a:r>
              <a:rPr kumimoji="1" lang="zh-CN" altLang="en-US" dirty="0"/>
              <a:t>该方法不涉及用户的网络信息，所以对用户而言是很安全</a:t>
            </a:r>
            <a:r>
              <a:rPr kumimoji="1" lang="zh-CN" altLang="en-US" dirty="0" smtClean="0"/>
              <a:t>的</a:t>
            </a:r>
          </a:p>
          <a:p>
            <a:pPr lvl="1"/>
            <a:r>
              <a:rPr kumimoji="1" lang="zh-CN" altLang="en-US" dirty="0" smtClean="0"/>
              <a:t>缺点</a:t>
            </a:r>
            <a:endParaRPr kumimoji="1" lang="zh-CN" altLang="en-US" dirty="0"/>
          </a:p>
          <a:p>
            <a:pPr lvl="2"/>
            <a:r>
              <a:rPr kumimoji="1" lang="zh-CN" altLang="en-US" dirty="0" smtClean="0"/>
              <a:t>增加</a:t>
            </a:r>
            <a:r>
              <a:rPr kumimoji="1" lang="zh-CN" altLang="en-US" dirty="0"/>
              <a:t>了网络潜在的负载，尤其是如果该测量未经仔细设计，使产生的流量达不到最小，可能会对网络造成较大的</a:t>
            </a:r>
            <a:r>
              <a:rPr kumimoji="1" lang="zh-CN" altLang="en-US" dirty="0" smtClean="0"/>
              <a:t>影响</a:t>
            </a:r>
          </a:p>
          <a:p>
            <a:pPr lvl="2"/>
            <a:r>
              <a:rPr kumimoji="1" lang="zh-CN" altLang="en-US" dirty="0"/>
              <a:t>需要消耗较多的计算资源</a:t>
            </a:r>
            <a:endParaRPr kumimoji="1" lang="zh-CN" altLang="en-US" dirty="0" smtClean="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13</a:t>
            </a:fld>
            <a:endParaRPr kumimoji="1" lang="zh-CN" altLang="en-US"/>
          </a:p>
        </p:txBody>
      </p:sp>
    </p:spTree>
    <p:extLst>
      <p:ext uri="{BB962C8B-B14F-4D97-AF65-F5344CB8AC3E}">
        <p14:creationId xmlns:p14="http://schemas.microsoft.com/office/powerpoint/2010/main" xmlns="" val="311038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测量方式分类</a:t>
            </a:r>
          </a:p>
        </p:txBody>
      </p:sp>
      <p:sp>
        <p:nvSpPr>
          <p:cNvPr id="3" name="内容占位符 2"/>
          <p:cNvSpPr>
            <a:spLocks noGrp="1"/>
          </p:cNvSpPr>
          <p:nvPr>
            <p:ph idx="1"/>
          </p:nvPr>
        </p:nvSpPr>
        <p:spPr/>
        <p:txBody>
          <a:bodyPr/>
          <a:lstStyle/>
          <a:p>
            <a:r>
              <a:rPr kumimoji="1" lang="zh-CN" altLang="en-US" dirty="0"/>
              <a:t>被动测量</a:t>
            </a:r>
          </a:p>
          <a:p>
            <a:pPr lvl="1"/>
            <a:r>
              <a:rPr kumimoji="1" lang="zh-CN" altLang="en-US" dirty="0"/>
              <a:t>通过在网络中的链路或设备（如路由器、交换机等）上借助包捕获数据的方式来记录网络流量，分析流量，获知网络的性能状况。</a:t>
            </a:r>
          </a:p>
          <a:p>
            <a:pPr lvl="1"/>
            <a:r>
              <a:rPr kumimoji="1" lang="zh-CN" altLang="en-US" dirty="0" smtClean="0"/>
              <a:t>优点</a:t>
            </a:r>
          </a:p>
          <a:p>
            <a:pPr lvl="2"/>
            <a:r>
              <a:rPr kumimoji="1" lang="zh-CN" altLang="en-US" dirty="0" smtClean="0"/>
              <a:t>测量</a:t>
            </a:r>
            <a:r>
              <a:rPr kumimoji="1" lang="zh-CN" altLang="en-US" dirty="0"/>
              <a:t>的是网络上的真正</a:t>
            </a:r>
            <a:r>
              <a:rPr kumimoji="1" lang="zh-CN" altLang="en-US" dirty="0" smtClean="0"/>
              <a:t>流量</a:t>
            </a:r>
          </a:p>
          <a:p>
            <a:pPr lvl="2"/>
            <a:r>
              <a:rPr kumimoji="1" lang="zh-CN" altLang="en-US" dirty="0" smtClean="0"/>
              <a:t>能够</a:t>
            </a:r>
            <a:r>
              <a:rPr kumimoji="1" lang="zh-CN" altLang="en-US" dirty="0"/>
              <a:t>达到对观察点网络行为的详尽</a:t>
            </a:r>
            <a:r>
              <a:rPr kumimoji="1" lang="zh-CN" altLang="en-US" dirty="0" smtClean="0"/>
              <a:t>理解</a:t>
            </a:r>
            <a:endParaRPr kumimoji="1" lang="zh-CN" altLang="en-US" dirty="0"/>
          </a:p>
          <a:p>
            <a:pPr lvl="1"/>
            <a:r>
              <a:rPr kumimoji="1" lang="zh-CN" altLang="en-US" dirty="0" smtClean="0"/>
              <a:t>缺点</a:t>
            </a:r>
          </a:p>
          <a:p>
            <a:pPr lvl="2"/>
            <a:r>
              <a:rPr kumimoji="1" lang="zh-CN" altLang="en-US" dirty="0" smtClean="0"/>
              <a:t>被动</a:t>
            </a:r>
            <a:r>
              <a:rPr kumimoji="1" lang="zh-CN" altLang="en-US" dirty="0"/>
              <a:t>测量方式可能要查看网络上的所有数据包，容易捕获网络中的敏感信息，给用户信息的保密和安全带来一定</a:t>
            </a:r>
            <a:r>
              <a:rPr kumimoji="1" lang="zh-CN" altLang="en-US" dirty="0" smtClean="0"/>
              <a:t>威胁</a:t>
            </a:r>
          </a:p>
          <a:p>
            <a:pPr lvl="2"/>
            <a:r>
              <a:rPr kumimoji="1" lang="zh-CN" altLang="en-US" dirty="0" smtClean="0"/>
              <a:t>只</a:t>
            </a:r>
            <a:r>
              <a:rPr kumimoji="1" lang="zh-CN" altLang="en-US" dirty="0"/>
              <a:t>能获得网络局部数据，无法了解网络整体</a:t>
            </a:r>
            <a:r>
              <a:rPr kumimoji="1" lang="zh-CN" altLang="en-US" dirty="0" smtClean="0"/>
              <a:t>状况</a:t>
            </a:r>
          </a:p>
          <a:p>
            <a:pPr lvl="2"/>
            <a:r>
              <a:rPr kumimoji="1" lang="zh-CN" altLang="en-US" dirty="0" smtClean="0"/>
              <a:t>测量</a:t>
            </a:r>
            <a:r>
              <a:rPr kumimoji="1" lang="zh-CN" altLang="en-US" dirty="0"/>
              <a:t>范围</a:t>
            </a:r>
            <a:r>
              <a:rPr kumimoji="1" lang="zh-CN" altLang="en-US" dirty="0" smtClean="0"/>
              <a:t>受限</a:t>
            </a:r>
            <a:endParaRPr kumimoji="1" lang="zh-CN" altLang="en-US" dirty="0"/>
          </a:p>
          <a:p>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14</a:t>
            </a:fld>
            <a:endParaRPr kumimoji="1" lang="zh-CN" altLang="en-US"/>
          </a:p>
        </p:txBody>
      </p:sp>
    </p:spTree>
    <p:extLst>
      <p:ext uri="{BB962C8B-B14F-4D97-AF65-F5344CB8AC3E}">
        <p14:creationId xmlns:p14="http://schemas.microsoft.com/office/powerpoint/2010/main" xmlns="" val="2024317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测量内容分类</a:t>
            </a:r>
            <a:endParaRPr kumimoji="1" lang="zh-CN" altLang="en-US" dirty="0"/>
          </a:p>
        </p:txBody>
      </p:sp>
      <p:sp>
        <p:nvSpPr>
          <p:cNvPr id="3" name="内容占位符 2"/>
          <p:cNvSpPr>
            <a:spLocks noGrp="1"/>
          </p:cNvSpPr>
          <p:nvPr>
            <p:ph idx="1"/>
          </p:nvPr>
        </p:nvSpPr>
        <p:spPr/>
        <p:txBody>
          <a:bodyPr/>
          <a:lstStyle/>
          <a:p>
            <a:r>
              <a:rPr kumimoji="1" lang="zh-CN" altLang="en-US" dirty="0" smtClean="0"/>
              <a:t>网络拓扑测量</a:t>
            </a:r>
          </a:p>
          <a:p>
            <a:pPr lvl="1"/>
            <a:r>
              <a:rPr kumimoji="1" lang="zh-CN" altLang="en-US" dirty="0" smtClean="0"/>
              <a:t>了解网络拓扑结构，用于资源调度和流量分配。</a:t>
            </a:r>
          </a:p>
          <a:p>
            <a:r>
              <a:rPr kumimoji="1" lang="zh-CN" altLang="en-US" dirty="0" smtClean="0"/>
              <a:t>性能测量</a:t>
            </a:r>
          </a:p>
          <a:p>
            <a:pPr lvl="1"/>
            <a:r>
              <a:rPr kumimoji="1" lang="zh-CN" altLang="en-US" dirty="0" smtClean="0"/>
              <a:t>通过监测网络端到端时延、抖动、丢包率等特性，了解网络的可达性、利用率以及网络负荷等。</a:t>
            </a:r>
          </a:p>
          <a:p>
            <a:r>
              <a:rPr kumimoji="1" lang="zh-CN" altLang="en-US" dirty="0" smtClean="0"/>
              <a:t>流量测量</a:t>
            </a:r>
          </a:p>
          <a:p>
            <a:pPr lvl="1"/>
            <a:r>
              <a:rPr kumimoji="1" lang="zh-CN" altLang="en-US" dirty="0" smtClean="0"/>
              <a:t>对网络数据流的特性进行监测和分析，以掌握网络的流量特性，如协议的使用情况、应用的分布和用户的行为特征等。</a:t>
            </a:r>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15</a:t>
            </a:fld>
            <a:endParaRPr kumimoji="1" lang="zh-CN" altLang="en-US"/>
          </a:p>
        </p:txBody>
      </p:sp>
    </p:spTree>
    <p:extLst>
      <p:ext uri="{BB962C8B-B14F-4D97-AF65-F5344CB8AC3E}">
        <p14:creationId xmlns:p14="http://schemas.microsoft.com/office/powerpoint/2010/main" xmlns="" val="460545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a:t>
            </a:r>
            <a:r>
              <a:rPr kumimoji="1" lang="en-US" altLang="zh-CN" dirty="0" smtClean="0"/>
              <a:t>1</a:t>
            </a:r>
            <a:r>
              <a:rPr kumimoji="1" lang="zh-CN" altLang="en-US" dirty="0" smtClean="0"/>
              <a:t>：网络嗅探器</a:t>
            </a:r>
            <a:endParaRPr kumimoji="1" lang="zh-CN" altLang="en-US" dirty="0"/>
          </a:p>
        </p:txBody>
      </p:sp>
      <p:sp>
        <p:nvSpPr>
          <p:cNvPr id="3" name="内容占位符 2"/>
          <p:cNvSpPr>
            <a:spLocks noGrp="1"/>
          </p:cNvSpPr>
          <p:nvPr>
            <p:ph idx="1"/>
          </p:nvPr>
        </p:nvSpPr>
        <p:spPr>
          <a:xfrm>
            <a:off x="838200" y="1825625"/>
            <a:ext cx="3650303" cy="4351338"/>
          </a:xfrm>
        </p:spPr>
        <p:txBody>
          <a:bodyPr/>
          <a:lstStyle/>
          <a:p>
            <a:r>
              <a:rPr kumimoji="1" lang="zh-CN" altLang="en-US" dirty="0" smtClean="0"/>
              <a:t>测量方式：被动测量</a:t>
            </a:r>
          </a:p>
          <a:p>
            <a:r>
              <a:rPr kumimoji="1" lang="zh-CN" altLang="en-US" dirty="0" smtClean="0"/>
              <a:t>测量内容：网络流量</a:t>
            </a:r>
          </a:p>
          <a:p>
            <a:r>
              <a:rPr kumimoji="1" lang="zh-CN" altLang="en-US" dirty="0" smtClean="0"/>
              <a:t>右图为</a:t>
            </a:r>
            <a:r>
              <a:rPr kumimoji="1" lang="en-US" altLang="zh-CN" dirty="0" smtClean="0"/>
              <a:t>Wireshark</a:t>
            </a:r>
            <a:r>
              <a:rPr kumimoji="1" lang="zh-CN" altLang="en-US" dirty="0" smtClean="0"/>
              <a:t>测量的一次访问</a:t>
            </a:r>
            <a:r>
              <a:rPr kumimoji="1" lang="en-US" altLang="zh-CN" dirty="0" smtClean="0"/>
              <a:t>Google</a:t>
            </a:r>
            <a:r>
              <a:rPr kumimoji="1" lang="zh-CN" altLang="en-US" dirty="0" smtClean="0"/>
              <a:t>请求，包括</a:t>
            </a:r>
            <a:r>
              <a:rPr kumimoji="1" lang="en-US" altLang="zh-CN" dirty="0" smtClean="0"/>
              <a:t>DNS</a:t>
            </a:r>
            <a:r>
              <a:rPr kumimoji="1" lang="zh-CN" altLang="en-US" dirty="0" smtClean="0"/>
              <a:t>解析和</a:t>
            </a:r>
            <a:r>
              <a:rPr kumimoji="1" lang="en-US" altLang="zh-CN" dirty="0" smtClean="0"/>
              <a:t>TCP</a:t>
            </a:r>
            <a:r>
              <a:rPr kumimoji="1" lang="zh-CN" altLang="en-US" dirty="0" smtClean="0"/>
              <a:t>三次握手。</a:t>
            </a:r>
            <a:endParaRPr kumimoji="1" lang="zh-CN" altLang="en-US" dirty="0"/>
          </a:p>
        </p:txBody>
      </p:sp>
      <p:pic>
        <p:nvPicPr>
          <p:cNvPr id="4" name="图片 3"/>
          <p:cNvPicPr>
            <a:picLocks noChangeAspect="1"/>
          </p:cNvPicPr>
          <p:nvPr/>
        </p:nvPicPr>
        <p:blipFill>
          <a:blip r:embed="rId2"/>
          <a:stretch>
            <a:fillRect/>
          </a:stretch>
        </p:blipFill>
        <p:spPr>
          <a:xfrm>
            <a:off x="4488503" y="1825625"/>
            <a:ext cx="6865297" cy="4538873"/>
          </a:xfrm>
          <a:prstGeom prst="rect">
            <a:avLst/>
          </a:prstGeom>
        </p:spPr>
      </p:pic>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16</a:t>
            </a:fld>
            <a:endParaRPr kumimoji="1" lang="zh-CN" altLang="en-US"/>
          </a:p>
        </p:txBody>
      </p:sp>
    </p:spTree>
    <p:extLst>
      <p:ext uri="{BB962C8B-B14F-4D97-AF65-F5344CB8AC3E}">
        <p14:creationId xmlns:p14="http://schemas.microsoft.com/office/powerpoint/2010/main" xmlns="" val="47227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ffectLst/>
              </a:rPr>
              <a:t>例</a:t>
            </a:r>
            <a:r>
              <a:rPr lang="en-US" altLang="zh-CN" dirty="0" smtClean="0">
                <a:effectLst/>
              </a:rPr>
              <a:t>2</a:t>
            </a:r>
            <a:r>
              <a:rPr lang="zh-CN" altLang="en-US" dirty="0" smtClean="0">
                <a:effectLst/>
              </a:rPr>
              <a:t>：</a:t>
            </a:r>
            <a:r>
              <a:rPr lang="en-US" altLang="zh-CN" dirty="0" err="1" smtClean="0">
                <a:effectLst/>
              </a:rPr>
              <a:t>Netperf</a:t>
            </a:r>
            <a:endParaRPr kumimoji="1" lang="zh-CN" altLang="en-US" dirty="0"/>
          </a:p>
        </p:txBody>
      </p:sp>
      <p:sp>
        <p:nvSpPr>
          <p:cNvPr id="3" name="内容占位符 2"/>
          <p:cNvSpPr>
            <a:spLocks noGrp="1"/>
          </p:cNvSpPr>
          <p:nvPr>
            <p:ph idx="1"/>
          </p:nvPr>
        </p:nvSpPr>
        <p:spPr>
          <a:xfrm>
            <a:off x="838200" y="1825625"/>
            <a:ext cx="4563794" cy="4351338"/>
          </a:xfrm>
        </p:spPr>
        <p:txBody>
          <a:bodyPr/>
          <a:lstStyle/>
          <a:p>
            <a:r>
              <a:rPr kumimoji="1" lang="zh-CN" altLang="en-US" dirty="0" smtClean="0"/>
              <a:t>测量方式：主动测量</a:t>
            </a:r>
          </a:p>
          <a:p>
            <a:r>
              <a:rPr kumimoji="1" lang="zh-CN" altLang="en-US" dirty="0" smtClean="0"/>
              <a:t>测量内容：网络性能</a:t>
            </a:r>
            <a:r>
              <a:rPr kumimoji="1" lang="zh-CN" altLang="en-US" dirty="0"/>
              <a:t>（</a:t>
            </a:r>
            <a:r>
              <a:rPr kumimoji="1" lang="zh-CN" altLang="en-US" dirty="0" smtClean="0"/>
              <a:t>带宽</a:t>
            </a:r>
            <a:r>
              <a:rPr kumimoji="1" lang="zh-CN" altLang="en-US" dirty="0"/>
              <a:t>）</a:t>
            </a:r>
            <a:endParaRPr kumimoji="1" lang="zh-CN" altLang="en-US" dirty="0" smtClean="0"/>
          </a:p>
          <a:p>
            <a:r>
              <a:rPr kumimoji="1" lang="zh-CN" altLang="en-US" dirty="0" smtClean="0"/>
              <a:t>测量点所在层次：网络层</a:t>
            </a:r>
          </a:p>
          <a:p>
            <a:r>
              <a:rPr kumimoji="1" lang="zh-CN" altLang="en-US" dirty="0" smtClean="0"/>
              <a:t>测量者是否知情：协作式</a:t>
            </a:r>
          </a:p>
          <a:p>
            <a:r>
              <a:rPr kumimoji="1" lang="zh-CN" altLang="en-US" dirty="0" smtClean="0"/>
              <a:t>测量协议：</a:t>
            </a:r>
            <a:r>
              <a:rPr kumimoji="1" lang="en-US" altLang="zh-CN" dirty="0" smtClean="0"/>
              <a:t>TCP</a:t>
            </a:r>
            <a:r>
              <a:rPr kumimoji="1" lang="zh-CN" altLang="en-US" dirty="0" smtClean="0"/>
              <a:t>、</a:t>
            </a:r>
            <a:r>
              <a:rPr kumimoji="1" lang="en-US" altLang="zh-CN" dirty="0" smtClean="0"/>
              <a:t>UDP</a:t>
            </a:r>
            <a:endParaRPr kumimoji="1" lang="zh-CN" altLang="en-US" dirty="0" smtClean="0"/>
          </a:p>
          <a:p>
            <a:r>
              <a:rPr kumimoji="1" lang="zh-CN" altLang="en-US" dirty="0" smtClean="0"/>
              <a:t>右图为</a:t>
            </a:r>
            <a:r>
              <a:rPr kumimoji="1" lang="en-US" altLang="zh-CN" dirty="0" err="1" smtClean="0"/>
              <a:t>Netperf</a:t>
            </a:r>
            <a:r>
              <a:rPr kumimoji="1" lang="zh-CN" altLang="en-US" dirty="0" smtClean="0"/>
              <a:t>对几种</a:t>
            </a:r>
            <a:r>
              <a:rPr kumimoji="1" lang="en-US" altLang="zh-CN" dirty="0" smtClean="0"/>
              <a:t>TCP</a:t>
            </a:r>
            <a:r>
              <a:rPr kumimoji="1" lang="zh-CN" altLang="en-US" dirty="0" smtClean="0"/>
              <a:t>协议测量得到的带宽值</a:t>
            </a:r>
            <a:endParaRPr kumimoji="1" lang="zh-CN" alt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xmlns="" val="0"/>
              </a:ext>
            </a:extLst>
          </a:blip>
          <a:srcRect l="7954" t="3702" r="7922" b="32504"/>
          <a:stretch/>
        </p:blipFill>
        <p:spPr>
          <a:xfrm>
            <a:off x="5767754" y="914399"/>
            <a:ext cx="5621829" cy="5078437"/>
          </a:xfrm>
          <a:prstGeom prst="rect">
            <a:avLst/>
          </a:prstGeom>
        </p:spPr>
      </p:pic>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17</a:t>
            </a:fld>
            <a:endParaRPr kumimoji="1" lang="zh-CN" altLang="en-US"/>
          </a:p>
        </p:txBody>
      </p:sp>
    </p:spTree>
    <p:extLst>
      <p:ext uri="{BB962C8B-B14F-4D97-AF65-F5344CB8AC3E}">
        <p14:creationId xmlns:p14="http://schemas.microsoft.com/office/powerpoint/2010/main" xmlns="" val="46829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a:t>
            </a:r>
            <a:r>
              <a:rPr kumimoji="1" lang="en-US" altLang="zh-CN" dirty="0" smtClean="0"/>
              <a:t>3</a:t>
            </a:r>
            <a:r>
              <a:rPr kumimoji="1" lang="zh-CN" altLang="en-US" dirty="0" smtClean="0"/>
              <a:t>：</a:t>
            </a:r>
            <a:r>
              <a:rPr kumimoji="1" lang="en-US" altLang="zh-CN" dirty="0" smtClean="0"/>
              <a:t>Ping</a:t>
            </a:r>
            <a:endParaRPr kumimoji="1" lang="zh-CN" altLang="en-US" dirty="0"/>
          </a:p>
        </p:txBody>
      </p:sp>
      <p:sp>
        <p:nvSpPr>
          <p:cNvPr id="3" name="内容占位符 2"/>
          <p:cNvSpPr>
            <a:spLocks noGrp="1"/>
          </p:cNvSpPr>
          <p:nvPr>
            <p:ph idx="1"/>
          </p:nvPr>
        </p:nvSpPr>
        <p:spPr>
          <a:xfrm>
            <a:off x="838200" y="1825625"/>
            <a:ext cx="5612476" cy="4351338"/>
          </a:xfrm>
        </p:spPr>
        <p:txBody>
          <a:bodyPr/>
          <a:lstStyle/>
          <a:p>
            <a:r>
              <a:rPr kumimoji="1" lang="zh-CN" altLang="en-US" dirty="0"/>
              <a:t>测量方式：主动测量</a:t>
            </a:r>
          </a:p>
          <a:p>
            <a:r>
              <a:rPr kumimoji="1" lang="zh-CN" altLang="en-US" dirty="0"/>
              <a:t>测量内容：网络性能</a:t>
            </a:r>
            <a:r>
              <a:rPr kumimoji="1" lang="zh-CN" altLang="en-US" dirty="0" smtClean="0"/>
              <a:t>（可连接性、延迟、丢包、抖动）</a:t>
            </a:r>
            <a:endParaRPr kumimoji="1" lang="zh-CN" altLang="en-US" dirty="0"/>
          </a:p>
          <a:p>
            <a:r>
              <a:rPr kumimoji="1" lang="zh-CN" altLang="en-US" dirty="0"/>
              <a:t>测量点所在层次：网络层</a:t>
            </a:r>
          </a:p>
          <a:p>
            <a:r>
              <a:rPr kumimoji="1" lang="zh-CN" altLang="en-US" dirty="0" smtClean="0"/>
              <a:t>测量</a:t>
            </a:r>
            <a:r>
              <a:rPr kumimoji="1" lang="zh-CN" altLang="en-US" dirty="0"/>
              <a:t>协议</a:t>
            </a:r>
            <a:r>
              <a:rPr kumimoji="1" lang="zh-CN" altLang="en-US" dirty="0" smtClean="0"/>
              <a:t>：</a:t>
            </a:r>
            <a:r>
              <a:rPr kumimoji="1" lang="en-US" altLang="zh-CN" dirty="0" smtClean="0"/>
              <a:t>ICMP</a:t>
            </a:r>
            <a:endParaRPr kumimoji="1" lang="zh-CN" altLang="en-US" dirty="0"/>
          </a:p>
          <a:p>
            <a:r>
              <a:rPr kumimoji="1" lang="zh-CN" altLang="en-US" dirty="0"/>
              <a:t>右图</a:t>
            </a:r>
            <a:r>
              <a:rPr kumimoji="1" lang="zh-CN" altLang="en-US" dirty="0" smtClean="0"/>
              <a:t>为</a:t>
            </a:r>
            <a:r>
              <a:rPr kumimoji="1" lang="en-US" altLang="zh-CN" dirty="0" smtClean="0"/>
              <a:t>Ping</a:t>
            </a:r>
            <a:r>
              <a:rPr kumimoji="1" lang="zh-CN" altLang="en-US" dirty="0" smtClean="0"/>
              <a:t>测试几个视频站点的结果</a:t>
            </a:r>
            <a:endParaRPr kumimoji="1" lang="zh-CN" altLang="en-US" dirty="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6000" y="216131"/>
            <a:ext cx="6336107" cy="6858000"/>
          </a:xfrm>
          <a:prstGeom prst="rect">
            <a:avLst/>
          </a:prstGeom>
        </p:spPr>
      </p:pic>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18</a:t>
            </a:fld>
            <a:endParaRPr kumimoji="1" lang="zh-CN" altLang="en-US"/>
          </a:p>
        </p:txBody>
      </p:sp>
    </p:spTree>
    <p:extLst>
      <p:ext uri="{BB962C8B-B14F-4D97-AF65-F5344CB8AC3E}">
        <p14:creationId xmlns:p14="http://schemas.microsoft.com/office/powerpoint/2010/main" xmlns="" val="1048296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网络带宽测量</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51143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19</a:t>
            </a:fld>
            <a:endParaRPr kumimoji="1" lang="zh-CN" altLang="en-US"/>
          </a:p>
        </p:txBody>
      </p:sp>
    </p:spTree>
    <p:extLst>
      <p:ext uri="{BB962C8B-B14F-4D97-AF65-F5344CB8AC3E}">
        <p14:creationId xmlns:p14="http://schemas.microsoft.com/office/powerpoint/2010/main" xmlns="" val="777824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6325"/>
            <a:ext cx="10515600" cy="1325563"/>
          </a:xfrm>
        </p:spPr>
        <p:txBody>
          <a:bodyPr/>
          <a:lstStyle/>
          <a:p>
            <a:r>
              <a:rPr kumimoji="1" lang="zh-CN" altLang="en-US" dirty="0" smtClean="0"/>
              <a:t>内容</a:t>
            </a:r>
            <a:endParaRPr kumimoji="1" lang="zh-CN" altLang="en-US" dirty="0"/>
          </a:p>
        </p:txBody>
      </p:sp>
      <p:sp>
        <p:nvSpPr>
          <p:cNvPr id="3" name="内容占位符 2"/>
          <p:cNvSpPr>
            <a:spLocks noGrp="1"/>
          </p:cNvSpPr>
          <p:nvPr>
            <p:ph idx="1"/>
          </p:nvPr>
        </p:nvSpPr>
        <p:spPr>
          <a:xfrm>
            <a:off x="838200" y="1231641"/>
            <a:ext cx="10515600" cy="4945322"/>
          </a:xfrm>
        </p:spPr>
        <p:txBody>
          <a:bodyPr>
            <a:normAutofit/>
          </a:bodyPr>
          <a:lstStyle/>
          <a:p>
            <a:r>
              <a:rPr kumimoji="1" lang="zh-CN" altLang="en-US" dirty="0" smtClean="0"/>
              <a:t>网络测量概述</a:t>
            </a:r>
          </a:p>
          <a:p>
            <a:endParaRPr kumimoji="1" lang="en-US" altLang="zh-CN" dirty="0" smtClean="0"/>
          </a:p>
          <a:p>
            <a:r>
              <a:rPr kumimoji="1" lang="zh-CN" altLang="en-US" dirty="0" smtClean="0"/>
              <a:t>网络测量方法</a:t>
            </a:r>
          </a:p>
          <a:p>
            <a:pPr lvl="1"/>
            <a:r>
              <a:rPr kumimoji="1" lang="zh-CN" altLang="en-US" dirty="0" smtClean="0"/>
              <a:t>可用带宽测量</a:t>
            </a:r>
          </a:p>
          <a:p>
            <a:pPr lvl="1"/>
            <a:r>
              <a:rPr kumimoji="1" lang="zh-CN" altLang="en-US" dirty="0" smtClean="0"/>
              <a:t>瓶颈带宽测量</a:t>
            </a:r>
            <a:endParaRPr kumimoji="1" lang="en-US" altLang="zh-CN" dirty="0" smtClean="0"/>
          </a:p>
          <a:p>
            <a:pPr lvl="1"/>
            <a:r>
              <a:rPr kumimoji="1" lang="zh-CN" altLang="en-US" dirty="0" smtClean="0"/>
              <a:t>网络拓扑探测</a:t>
            </a:r>
          </a:p>
          <a:p>
            <a:endParaRPr kumimoji="1" lang="en-US" altLang="zh-CN" dirty="0" smtClean="0"/>
          </a:p>
          <a:p>
            <a:r>
              <a:rPr kumimoji="1" lang="zh-CN" altLang="en-US" dirty="0" smtClean="0"/>
              <a:t>研究实例</a:t>
            </a:r>
          </a:p>
          <a:p>
            <a:pPr lvl="1"/>
            <a:r>
              <a:rPr kumimoji="1" lang="zh-CN" altLang="en-US" dirty="0" smtClean="0"/>
              <a:t>利用视频流量预测网络带宽和可用带宽</a:t>
            </a:r>
          </a:p>
          <a:p>
            <a:pPr lvl="2"/>
            <a:endParaRPr kumimoji="1" lang="zh-CN" altLang="en-US" dirty="0" smtClean="0"/>
          </a:p>
          <a:p>
            <a:pPr lvl="1"/>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a:t>
            </a:fld>
            <a:endParaRPr kumimoji="1" lang="zh-CN" altLang="en-US"/>
          </a:p>
        </p:txBody>
      </p:sp>
    </p:spTree>
    <p:extLst>
      <p:ext uri="{BB962C8B-B14F-4D97-AF65-F5344CB8AC3E}">
        <p14:creationId xmlns:p14="http://schemas.microsoft.com/office/powerpoint/2010/main" xmlns="" val="12805258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r>
              <a:rPr lang="zh-CN" altLang="en-US" b="1">
                <a:ea typeface="宋体" charset="-122"/>
              </a:rPr>
              <a:t>带宽</a:t>
            </a:r>
            <a:r>
              <a:rPr lang="en-US" altLang="zh-CN" b="1">
                <a:ea typeface="宋体" charset="-122"/>
              </a:rPr>
              <a:t>/</a:t>
            </a:r>
            <a:r>
              <a:rPr lang="zh-CN" altLang="en-US" b="1">
                <a:ea typeface="宋体" charset="-122"/>
              </a:rPr>
              <a:t>容量的概念</a:t>
            </a:r>
            <a:endParaRPr lang="zh-CN" altLang="en-US">
              <a:ea typeface="宋体" charset="-122"/>
            </a:endParaRPr>
          </a:p>
        </p:txBody>
      </p:sp>
      <p:sp>
        <p:nvSpPr>
          <p:cNvPr id="87043" name="Rectangle 3"/>
          <p:cNvSpPr>
            <a:spLocks noGrp="1" noRot="1" noChangeArrowheads="1"/>
          </p:cNvSpPr>
          <p:nvPr>
            <p:ph type="body" idx="1"/>
          </p:nvPr>
        </p:nvSpPr>
        <p:spPr/>
        <p:txBody>
          <a:bodyPr/>
          <a:lstStyle/>
          <a:p>
            <a:r>
              <a:rPr lang="zh-CN" altLang="en-US" b="1" dirty="0">
                <a:solidFill>
                  <a:srgbClr val="FF0000"/>
                </a:solidFill>
                <a:ea typeface="宋体" charset="-122"/>
              </a:rPr>
              <a:t>链路的带宽</a:t>
            </a:r>
            <a:r>
              <a:rPr lang="en-US" altLang="zh-CN" dirty="0">
                <a:solidFill>
                  <a:srgbClr val="FF0000"/>
                </a:solidFill>
                <a:ea typeface="宋体" charset="-122"/>
              </a:rPr>
              <a:t>(Bandwidth)</a:t>
            </a:r>
            <a:r>
              <a:rPr lang="zh-CN" altLang="en-US" b="1" dirty="0">
                <a:solidFill>
                  <a:srgbClr val="FF0000"/>
                </a:solidFill>
                <a:ea typeface="宋体" charset="-122"/>
              </a:rPr>
              <a:t>或者容量</a:t>
            </a:r>
            <a:r>
              <a:rPr lang="en-US" altLang="zh-CN" dirty="0">
                <a:solidFill>
                  <a:srgbClr val="FF0000"/>
                </a:solidFill>
                <a:ea typeface="宋体" charset="-122"/>
              </a:rPr>
              <a:t>(Capacity)</a:t>
            </a:r>
            <a:r>
              <a:rPr lang="zh-CN" altLang="en-US" b="1" dirty="0">
                <a:ea typeface="宋体" charset="-122"/>
              </a:rPr>
              <a:t>是指该链路上数据报文的最大传输速率。</a:t>
            </a:r>
            <a:r>
              <a:rPr lang="zh-CN" altLang="en-US" dirty="0">
                <a:ea typeface="宋体" charset="-122"/>
              </a:rPr>
              <a:t> </a:t>
            </a:r>
            <a:endParaRPr lang="zh-CN" altLang="en-US" b="1" dirty="0">
              <a:ea typeface="宋体" charset="-122"/>
            </a:endParaRPr>
          </a:p>
          <a:p>
            <a:endParaRPr lang="en-US" altLang="zh-CN" b="1" dirty="0" smtClean="0">
              <a:ea typeface="宋体" charset="-122"/>
            </a:endParaRPr>
          </a:p>
          <a:p>
            <a:r>
              <a:rPr lang="zh-CN" altLang="en-US" b="1" dirty="0" smtClean="0">
                <a:ea typeface="宋体" charset="-122"/>
              </a:rPr>
              <a:t>网络</a:t>
            </a:r>
            <a:r>
              <a:rPr lang="zh-CN" altLang="en-US" b="1" dirty="0">
                <a:ea typeface="宋体" charset="-122"/>
              </a:rPr>
              <a:t>路径的</a:t>
            </a:r>
            <a:r>
              <a:rPr lang="zh-CN" altLang="en-US" b="1" dirty="0">
                <a:solidFill>
                  <a:srgbClr val="FF0000"/>
                </a:solidFill>
                <a:ea typeface="宋体" charset="-122"/>
              </a:rPr>
              <a:t>瓶颈带宽</a:t>
            </a:r>
            <a:r>
              <a:rPr lang="en-US" altLang="zh-CN" dirty="0">
                <a:ea typeface="宋体" charset="-122"/>
              </a:rPr>
              <a:t>(Bottleneck</a:t>
            </a:r>
            <a:r>
              <a:rPr lang="en-US" altLang="zh-CN" b="1" dirty="0">
                <a:ea typeface="宋体" charset="-122"/>
              </a:rPr>
              <a:t> </a:t>
            </a:r>
            <a:r>
              <a:rPr lang="en-US" altLang="zh-CN" dirty="0">
                <a:ea typeface="宋体" charset="-122"/>
              </a:rPr>
              <a:t>Bandwidth)</a:t>
            </a:r>
            <a:r>
              <a:rPr lang="zh-CN" altLang="en-US" b="1" dirty="0">
                <a:ea typeface="宋体" charset="-122"/>
              </a:rPr>
              <a:t>或者容量指的是源节点到目的节点之间处理能力最低的链路所能达到的最大的数据传输速率。</a:t>
            </a:r>
          </a:p>
          <a:p>
            <a:endParaRPr lang="en-US" altLang="zh-CN" b="1" dirty="0" smtClean="0">
              <a:ea typeface="宋体" charset="-122"/>
            </a:endParaRPr>
          </a:p>
          <a:p>
            <a:r>
              <a:rPr lang="zh-CN" altLang="en-US" b="1" dirty="0" smtClean="0">
                <a:ea typeface="宋体" charset="-122"/>
              </a:rPr>
              <a:t>传输</a:t>
            </a:r>
            <a:r>
              <a:rPr lang="zh-CN" altLang="en-US" b="1" dirty="0">
                <a:ea typeface="宋体" charset="-122"/>
              </a:rPr>
              <a:t>路径上带宽</a:t>
            </a:r>
            <a:r>
              <a:rPr lang="en-US" altLang="zh-CN" b="1" dirty="0">
                <a:ea typeface="宋体" charset="-122"/>
              </a:rPr>
              <a:t>/</a:t>
            </a:r>
            <a:r>
              <a:rPr lang="zh-CN" altLang="en-US" b="1" dirty="0">
                <a:ea typeface="宋体" charset="-122"/>
              </a:rPr>
              <a:t>容量最小的链路称为该路径的</a:t>
            </a:r>
            <a:r>
              <a:rPr lang="zh-CN" altLang="en-US" b="1" dirty="0">
                <a:solidFill>
                  <a:srgbClr val="FF0000"/>
                </a:solidFill>
                <a:ea typeface="宋体" charset="-122"/>
              </a:rPr>
              <a:t>瓶颈链路（</a:t>
            </a:r>
            <a:r>
              <a:rPr lang="en-US" altLang="zh-CN" b="1" dirty="0">
                <a:solidFill>
                  <a:srgbClr val="FF0000"/>
                </a:solidFill>
                <a:ea typeface="宋体" charset="-122"/>
              </a:rPr>
              <a:t>Narrow Link</a:t>
            </a:r>
            <a:r>
              <a:rPr lang="zh-CN" altLang="en-US" b="1" dirty="0">
                <a:solidFill>
                  <a:srgbClr val="FF0000"/>
                </a:solidFill>
                <a:ea typeface="宋体" charset="-122"/>
              </a:rPr>
              <a:t>）</a:t>
            </a:r>
            <a:r>
              <a:rPr lang="zh-CN" altLang="en-US" b="1" dirty="0">
                <a:ea typeface="宋体" charset="-122"/>
              </a:rPr>
              <a:t>。</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a:lstStyle/>
          <a:p>
            <a:r>
              <a:rPr lang="zh-CN" altLang="en-US" b="1">
                <a:ea typeface="宋体" charset="-122"/>
              </a:rPr>
              <a:t>可用带宽的概念</a:t>
            </a:r>
          </a:p>
        </p:txBody>
      </p:sp>
      <p:sp>
        <p:nvSpPr>
          <p:cNvPr id="103427" name="Rectangle 3"/>
          <p:cNvSpPr>
            <a:spLocks noGrp="1" noRot="1" noChangeArrowheads="1"/>
          </p:cNvSpPr>
          <p:nvPr>
            <p:ph type="body" idx="1"/>
          </p:nvPr>
        </p:nvSpPr>
        <p:spPr/>
        <p:txBody>
          <a:bodyPr/>
          <a:lstStyle/>
          <a:p>
            <a:pPr>
              <a:lnSpc>
                <a:spcPct val="150000"/>
              </a:lnSpc>
              <a:buNone/>
            </a:pPr>
            <a:r>
              <a:rPr lang="zh-CN" altLang="en-US" b="1" dirty="0">
                <a:solidFill>
                  <a:srgbClr val="FF0000"/>
                </a:solidFill>
                <a:ea typeface="宋体" charset="-122"/>
              </a:rPr>
              <a:t>可用带宽</a:t>
            </a:r>
            <a:r>
              <a:rPr lang="en-US" altLang="zh-CN" dirty="0">
                <a:solidFill>
                  <a:srgbClr val="FF0000"/>
                </a:solidFill>
                <a:ea typeface="宋体" charset="-122"/>
              </a:rPr>
              <a:t>(Available Bandwidth)</a:t>
            </a:r>
            <a:r>
              <a:rPr lang="zh-CN" altLang="en-US" b="1" dirty="0">
                <a:ea typeface="宋体" charset="-122"/>
              </a:rPr>
              <a:t>是指当应用程序和其它背景流</a:t>
            </a:r>
            <a:r>
              <a:rPr lang="en-US" altLang="zh-CN" dirty="0">
                <a:ea typeface="宋体" charset="-122"/>
              </a:rPr>
              <a:t>(Cross Traffic)</a:t>
            </a:r>
            <a:r>
              <a:rPr lang="zh-CN" altLang="en-US" b="1" dirty="0">
                <a:ea typeface="宋体" charset="-122"/>
              </a:rPr>
              <a:t>共享网络路径时，该应用程序所能得到的带宽。也就是指网络在不降低其它业务流的传输速率的情况下，所能提供给一个业务流的最大传输速率。</a:t>
            </a:r>
          </a:p>
          <a:p>
            <a:endParaRPr lang="en-US" altLang="zh-CN" b="1" dirty="0" smtClean="0">
              <a:ea typeface="宋体" charset="-122"/>
            </a:endParaRPr>
          </a:p>
          <a:p>
            <a:r>
              <a:rPr lang="zh-CN" altLang="en-US" b="1" dirty="0" smtClean="0">
                <a:ea typeface="宋体" charset="-122"/>
              </a:rPr>
              <a:t>传输</a:t>
            </a:r>
            <a:r>
              <a:rPr lang="zh-CN" altLang="en-US" b="1" dirty="0">
                <a:ea typeface="宋体" charset="-122"/>
              </a:rPr>
              <a:t>路径上可用带宽最小的链路称为该路径的</a:t>
            </a:r>
            <a:r>
              <a:rPr lang="en-US" altLang="zh-CN" b="1" dirty="0">
                <a:solidFill>
                  <a:srgbClr val="FF0000"/>
                </a:solidFill>
                <a:ea typeface="宋体" charset="-122"/>
              </a:rPr>
              <a:t>Tight Link</a:t>
            </a:r>
            <a:r>
              <a:rPr lang="zh-CN" altLang="en-US" b="1" dirty="0">
                <a:ea typeface="宋体" charset="-122"/>
              </a:rPr>
              <a:t>。</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可用带宽测量算法</a:t>
            </a:r>
            <a:endParaRPr kumimoji="1" lang="zh-CN" altLang="en-US" dirty="0"/>
          </a:p>
        </p:txBody>
      </p:sp>
      <p:sp>
        <p:nvSpPr>
          <p:cNvPr id="3" name="内容占位符 2"/>
          <p:cNvSpPr>
            <a:spLocks noGrp="1"/>
          </p:cNvSpPr>
          <p:nvPr>
            <p:ph idx="1"/>
          </p:nvPr>
        </p:nvSpPr>
        <p:spPr/>
        <p:txBody>
          <a:bodyPr anchor="ctr"/>
          <a:lstStyle/>
          <a:p>
            <a:r>
              <a:rPr kumimoji="1" lang="zh-CN" altLang="en-US" dirty="0"/>
              <a:t>用</a:t>
            </a:r>
            <a:r>
              <a:rPr kumimoji="1" lang="en-US" altLang="zh-CN" dirty="0" smtClean="0"/>
              <a:t>(C</a:t>
            </a:r>
            <a:r>
              <a:rPr kumimoji="1" lang="en-US" altLang="zh-CN" baseline="-25000" dirty="0" smtClean="0"/>
              <a:t>0</a:t>
            </a:r>
            <a:r>
              <a:rPr kumimoji="1" lang="en-US" altLang="zh-CN" dirty="0" smtClean="0"/>
              <a:t>,C</a:t>
            </a:r>
            <a:r>
              <a:rPr kumimoji="1" lang="en-US" altLang="zh-CN" baseline="-25000" dirty="0" smtClean="0"/>
              <a:t>1</a:t>
            </a:r>
            <a:r>
              <a:rPr kumimoji="1" lang="en-US" altLang="zh-CN" dirty="0" smtClean="0"/>
              <a:t>,C</a:t>
            </a:r>
            <a:r>
              <a:rPr kumimoji="1" lang="en-US" altLang="zh-CN" baseline="-25000" dirty="0" smtClean="0"/>
              <a:t>2</a:t>
            </a:r>
            <a:r>
              <a:rPr kumimoji="1" lang="en-US" altLang="zh-CN" dirty="0" smtClean="0"/>
              <a:t>,…,C</a:t>
            </a:r>
            <a:r>
              <a:rPr kumimoji="1" lang="en-US" altLang="zh-CN" baseline="-25000" dirty="0" smtClean="0"/>
              <a:t>H</a:t>
            </a:r>
            <a:r>
              <a:rPr kumimoji="1" lang="en-US" altLang="zh-CN" dirty="0" smtClean="0"/>
              <a:t>)</a:t>
            </a:r>
            <a:r>
              <a:rPr kumimoji="1" lang="zh-CN" altLang="en-US" dirty="0"/>
              <a:t>表示一条从源端到目的端的</a:t>
            </a:r>
            <a:r>
              <a:rPr kumimoji="1" lang="zh-CN" altLang="en-US" dirty="0" smtClean="0"/>
              <a:t>路径，</a:t>
            </a:r>
            <a:r>
              <a:rPr kumimoji="1" lang="en-US" altLang="zh-CN" dirty="0" smtClean="0"/>
              <a:t>H</a:t>
            </a:r>
            <a:r>
              <a:rPr kumimoji="1" lang="zh-CN" altLang="en-US" dirty="0"/>
              <a:t>表示路径的</a:t>
            </a:r>
            <a:r>
              <a:rPr kumimoji="1" lang="zh-CN" altLang="en-US" dirty="0" smtClean="0"/>
              <a:t>跳数，</a:t>
            </a:r>
            <a:r>
              <a:rPr kumimoji="1" lang="en-US" altLang="zh-CN" dirty="0" smtClean="0"/>
              <a:t>Ci</a:t>
            </a:r>
            <a:r>
              <a:rPr kumimoji="1" lang="zh-CN" altLang="en-US" dirty="0" smtClean="0"/>
              <a:t>表示</a:t>
            </a:r>
            <a:r>
              <a:rPr kumimoji="1" lang="zh-CN" altLang="en-US" dirty="0"/>
              <a:t>链路</a:t>
            </a:r>
            <a:r>
              <a:rPr kumimoji="1" lang="en-US" altLang="zh-CN" dirty="0" err="1"/>
              <a:t>i</a:t>
            </a:r>
            <a:r>
              <a:rPr kumimoji="1" lang="zh-CN" altLang="en-US" dirty="0"/>
              <a:t>的链路带</a:t>
            </a:r>
            <a:r>
              <a:rPr kumimoji="1" lang="zh-CN" altLang="en-US" dirty="0" smtClean="0"/>
              <a:t>宽，</a:t>
            </a:r>
            <a:r>
              <a:rPr lang="zh-CN" altLang="en-US" dirty="0"/>
              <a:t> </a:t>
            </a:r>
            <a:r>
              <a:rPr lang="en-US" altLang="zh-CN" dirty="0" err="1" smtClean="0"/>
              <a:t>u</a:t>
            </a:r>
            <a:r>
              <a:rPr lang="en-US" altLang="zh-CN" baseline="-25000" dirty="0" err="1" smtClean="0"/>
              <a:t>i</a:t>
            </a:r>
            <a:r>
              <a:rPr lang="en-US" altLang="zh-CN" dirty="0" smtClean="0"/>
              <a:t>(0</a:t>
            </a:r>
            <a:r>
              <a:rPr lang="en-US" altLang="zh-CN" dirty="0"/>
              <a:t>≤</a:t>
            </a:r>
            <a:r>
              <a:rPr lang="en-US" altLang="zh-CN" dirty="0" smtClean="0"/>
              <a:t>u</a:t>
            </a:r>
            <a:r>
              <a:rPr lang="en-US" altLang="zh-CN" baseline="-25000" dirty="0" smtClean="0"/>
              <a:t>i</a:t>
            </a:r>
            <a:r>
              <a:rPr lang="zh-CN" altLang="en-US" dirty="0" smtClean="0"/>
              <a:t>≤</a:t>
            </a:r>
            <a:r>
              <a:rPr lang="en-US" altLang="zh-CN" dirty="0"/>
              <a:t>1)</a:t>
            </a:r>
            <a:r>
              <a:rPr lang="zh-CN" altLang="en-US" dirty="0"/>
              <a:t>表示</a:t>
            </a:r>
            <a:r>
              <a:rPr lang="zh-CN" altLang="en-US" dirty="0" smtClean="0"/>
              <a:t>链路的利用率</a:t>
            </a:r>
          </a:p>
          <a:p>
            <a:r>
              <a:rPr kumimoji="1" lang="zh-CN" altLang="en-US" dirty="0" smtClean="0"/>
              <a:t>路径可用带宽可表示为：</a:t>
            </a:r>
          </a:p>
          <a:p>
            <a:pPr marL="0" indent="0" algn="ctr">
              <a:buNone/>
            </a:pPr>
            <a:r>
              <a:rPr kumimoji="1" lang="en-US" altLang="zh-CN" dirty="0" smtClean="0"/>
              <a:t>A=min[C</a:t>
            </a:r>
            <a:r>
              <a:rPr kumimoji="1" lang="en-US" altLang="zh-CN" baseline="-25000" dirty="0" smtClean="0"/>
              <a:t>i</a:t>
            </a:r>
            <a:r>
              <a:rPr kumimoji="1" lang="en-US" altLang="zh-CN" dirty="0" smtClean="0"/>
              <a:t>(1-u</a:t>
            </a:r>
            <a:r>
              <a:rPr kumimoji="1" lang="en-US" altLang="zh-CN" baseline="-25000" dirty="0" smtClean="0"/>
              <a:t>i</a:t>
            </a:r>
            <a:r>
              <a:rPr kumimoji="1" lang="en-US" altLang="zh-CN" dirty="0" smtClean="0"/>
              <a:t>)]</a:t>
            </a:r>
            <a:r>
              <a:rPr kumimoji="1" lang="zh-CN" altLang="en-US" dirty="0" smtClean="0"/>
              <a:t>   </a:t>
            </a:r>
            <a:r>
              <a:rPr kumimoji="1" lang="en-US" altLang="zh-CN" dirty="0" smtClean="0"/>
              <a:t>(</a:t>
            </a:r>
            <a:r>
              <a:rPr kumimoji="1" lang="en-US" altLang="zh-CN" dirty="0" err="1" smtClean="0"/>
              <a:t>i</a:t>
            </a:r>
            <a:r>
              <a:rPr kumimoji="1" lang="en-US" altLang="zh-CN" dirty="0" smtClean="0"/>
              <a:t>=0..H)</a:t>
            </a:r>
            <a:endParaRPr kumimoji="1" lang="zh-CN" altLang="en-US" dirty="0" smtClean="0"/>
          </a:p>
          <a:p>
            <a:r>
              <a:rPr kumimoji="1" lang="zh-CN" altLang="en-US" dirty="0" smtClean="0"/>
              <a:t>测量前提</a:t>
            </a:r>
            <a:r>
              <a:rPr kumimoji="1" lang="zh-CN" altLang="en-US" dirty="0"/>
              <a:t>假设</a:t>
            </a:r>
          </a:p>
          <a:p>
            <a:pPr marL="914400" lvl="1" indent="-457200">
              <a:buFont typeface="+mj-lt"/>
              <a:buAutoNum type="arabicPeriod"/>
            </a:pPr>
            <a:r>
              <a:rPr kumimoji="1" lang="zh-CN" altLang="en-US" dirty="0"/>
              <a:t>网络路径上所有路由器的排队模式都是先进先出</a:t>
            </a:r>
            <a:r>
              <a:rPr kumimoji="1" lang="en-US" altLang="zh-CN" dirty="0"/>
              <a:t>(FIF0);</a:t>
            </a:r>
            <a:endParaRPr kumimoji="1" lang="zh-CN" altLang="en-US" dirty="0"/>
          </a:p>
          <a:p>
            <a:pPr marL="914400" lvl="1" indent="-457200">
              <a:buFont typeface="+mj-lt"/>
              <a:buAutoNum type="arabicPeriod"/>
            </a:pPr>
            <a:r>
              <a:rPr kumimoji="1" lang="zh-CN" altLang="en-US" dirty="0"/>
              <a:t>背景流量处于平稳状态</a:t>
            </a:r>
            <a:r>
              <a:rPr kumimoji="1" lang="en-US" altLang="zh-CN" dirty="0"/>
              <a:t>;</a:t>
            </a:r>
            <a:endParaRPr kumimoji="1" lang="zh-CN" altLang="en-US" dirty="0"/>
          </a:p>
          <a:p>
            <a:pPr marL="914400" lvl="1" indent="-457200">
              <a:buFont typeface="+mj-lt"/>
              <a:buAutoNum type="arabicPeriod"/>
            </a:pPr>
            <a:r>
              <a:rPr kumimoji="1" lang="zh-CN" altLang="en-US" dirty="0"/>
              <a:t>背景流量的平均速率变化比较慢，并且在单个测量周期中保持恒定</a:t>
            </a:r>
          </a:p>
          <a:p>
            <a:pPr marL="0" indent="0">
              <a:buNone/>
            </a:pPr>
            <a:endParaRPr kumimoji="1" lang="zh-CN" altLang="en-US" dirty="0" smtClean="0"/>
          </a:p>
          <a:p>
            <a:pPr lvl="1"/>
            <a:endParaRPr kumimoji="1" lang="zh-CN" altLang="en-US" dirty="0" smtClean="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22</a:t>
            </a:fld>
            <a:endParaRPr kumimoji="1" lang="zh-CN" altLang="en-US"/>
          </a:p>
        </p:txBody>
      </p:sp>
    </p:spTree>
    <p:extLst>
      <p:ext uri="{BB962C8B-B14F-4D97-AF65-F5344CB8AC3E}">
        <p14:creationId xmlns:p14="http://schemas.microsoft.com/office/powerpoint/2010/main" xmlns="" val="1244641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可用带宽测量算法</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noAutofit/>
              </a:bodyPr>
              <a:lstStyle/>
              <a:p>
                <a:r>
                  <a:rPr kumimoji="1" lang="zh-CN" altLang="en-US" sz="1800" dirty="0" smtClean="0"/>
                  <a:t>探测报文间隔模型</a:t>
                </a:r>
                <a:r>
                  <a:rPr kumimoji="1" lang="en-US" altLang="zh-CN" sz="1800" dirty="0"/>
                  <a:t>(The</a:t>
                </a:r>
                <a:r>
                  <a:rPr kumimoji="1" lang="zh-CN" altLang="en-US" sz="1800" dirty="0"/>
                  <a:t> </a:t>
                </a:r>
                <a:r>
                  <a:rPr kumimoji="1" lang="en-US" altLang="zh-CN" sz="1800" dirty="0"/>
                  <a:t>Probe</a:t>
                </a:r>
                <a:r>
                  <a:rPr kumimoji="1" lang="zh-CN" altLang="en-US" sz="1800" dirty="0"/>
                  <a:t> </a:t>
                </a:r>
                <a:r>
                  <a:rPr kumimoji="1" lang="en-US" altLang="zh-CN" sz="1800" dirty="0"/>
                  <a:t>Gap</a:t>
                </a:r>
                <a:r>
                  <a:rPr kumimoji="1" lang="zh-CN" altLang="en-US" sz="1800" dirty="0"/>
                  <a:t> </a:t>
                </a:r>
                <a:r>
                  <a:rPr kumimoji="1" lang="en-US" altLang="zh-CN" sz="1800" dirty="0"/>
                  <a:t>Model,</a:t>
                </a:r>
                <a:r>
                  <a:rPr kumimoji="1" lang="zh-CN" altLang="en-US" sz="1800" dirty="0"/>
                  <a:t> </a:t>
                </a:r>
                <a:r>
                  <a:rPr kumimoji="1" lang="en-US" altLang="zh-CN" sz="1800" dirty="0"/>
                  <a:t>PGM)</a:t>
                </a:r>
                <a:endParaRPr kumimoji="1" lang="zh-CN" altLang="en-US" sz="1800" dirty="0"/>
              </a:p>
              <a:p>
                <a:pPr lvl="1"/>
                <a:r>
                  <a:rPr kumimoji="1" lang="zh-CN" altLang="en-US" sz="1600" dirty="0" smtClean="0"/>
                  <a:t>假设</a:t>
                </a:r>
                <a:r>
                  <a:rPr kumimoji="1" lang="en-US" altLang="zh-CN" sz="1600" dirty="0" smtClean="0"/>
                  <a:t>1</a:t>
                </a:r>
                <a:r>
                  <a:rPr kumimoji="1" lang="zh-CN" altLang="en-US" sz="1600" dirty="0" smtClean="0"/>
                  <a:t>：</a:t>
                </a:r>
                <a:r>
                  <a:rPr lang="zh-CN" altLang="en-US" sz="1600" dirty="0"/>
                  <a:t>路径上容量</a:t>
                </a:r>
                <a:r>
                  <a:rPr lang="zh-CN" altLang="en-US" sz="1600" dirty="0" smtClean="0"/>
                  <a:t>最小的</a:t>
                </a:r>
                <a:r>
                  <a:rPr lang="zh-CN" altLang="en-US" sz="1600" dirty="0"/>
                  <a:t>链路</a:t>
                </a:r>
                <a:r>
                  <a:rPr lang="en-US" altLang="zh-CN" sz="1600" dirty="0"/>
                  <a:t>(</a:t>
                </a:r>
                <a:r>
                  <a:rPr lang="zh-CN" altLang="en-US" sz="1600" dirty="0" smtClean="0"/>
                  <a:t>窄链路</a:t>
                </a:r>
                <a:r>
                  <a:rPr lang="en-US" altLang="zh-CN" sz="1600" dirty="0" smtClean="0"/>
                  <a:t>,narrow</a:t>
                </a:r>
                <a:r>
                  <a:rPr lang="zh-CN" altLang="en-US" sz="1600" dirty="0" smtClean="0"/>
                  <a:t> </a:t>
                </a:r>
                <a:r>
                  <a:rPr lang="en-US" altLang="zh-CN" sz="1600" dirty="0" smtClean="0"/>
                  <a:t>link)</a:t>
                </a:r>
                <a:r>
                  <a:rPr lang="zh-CN" altLang="en-US" sz="1600" dirty="0"/>
                  <a:t>和可用带宽</a:t>
                </a:r>
                <a:r>
                  <a:rPr lang="zh-CN" altLang="en-US" sz="1600" dirty="0" smtClean="0"/>
                  <a:t>最小的</a:t>
                </a:r>
                <a:r>
                  <a:rPr lang="zh-CN" altLang="en-US" sz="1600" dirty="0"/>
                  <a:t>链路</a:t>
                </a:r>
                <a:r>
                  <a:rPr lang="en-US" altLang="zh-CN" sz="1600" dirty="0"/>
                  <a:t>(</a:t>
                </a:r>
                <a:r>
                  <a:rPr lang="zh-CN" altLang="en-US" sz="1600" dirty="0" smtClean="0"/>
                  <a:t>紧链路</a:t>
                </a:r>
                <a:r>
                  <a:rPr lang="en-US" altLang="zh-CN" sz="1600" dirty="0" smtClean="0"/>
                  <a:t>,</a:t>
                </a:r>
                <a:r>
                  <a:rPr lang="zh-CN" altLang="en-US" sz="1600" dirty="0" smtClean="0"/>
                  <a:t> </a:t>
                </a:r>
                <a:r>
                  <a:rPr lang="en-US" altLang="zh-CN" sz="1600" dirty="0" smtClean="0"/>
                  <a:t>tight</a:t>
                </a:r>
                <a:r>
                  <a:rPr lang="zh-CN" altLang="en-US" sz="1600" dirty="0" smtClean="0"/>
                  <a:t> </a:t>
                </a:r>
                <a:r>
                  <a:rPr lang="en-US" altLang="zh-CN" sz="1600" dirty="0" smtClean="0"/>
                  <a:t>link)</a:t>
                </a:r>
                <a:r>
                  <a:rPr lang="zh-CN" altLang="en-US" sz="1600" dirty="0"/>
                  <a:t>必须</a:t>
                </a:r>
                <a:r>
                  <a:rPr lang="zh-CN" altLang="en-US" sz="1600" dirty="0" smtClean="0"/>
                  <a:t>是同一</a:t>
                </a:r>
                <a:r>
                  <a:rPr lang="zh-CN" altLang="en-US" sz="1600" dirty="0"/>
                  <a:t>条</a:t>
                </a:r>
                <a:r>
                  <a:rPr lang="zh-CN" altLang="en-US" sz="1600" dirty="0" smtClean="0"/>
                  <a:t>链路</a:t>
                </a:r>
              </a:p>
              <a:p>
                <a:pPr lvl="1"/>
                <a:r>
                  <a:rPr lang="zh-CN" altLang="en-US" sz="1600" dirty="0" smtClean="0"/>
                  <a:t>假设</a:t>
                </a:r>
                <a:r>
                  <a:rPr lang="en-US" altLang="zh-CN" sz="1600" dirty="0" smtClean="0"/>
                  <a:t>2</a:t>
                </a:r>
                <a:r>
                  <a:rPr lang="zh-CN" altLang="en-US" sz="1600" dirty="0" smtClean="0"/>
                  <a:t>：路径各链路的带宽</a:t>
                </a:r>
                <a:r>
                  <a:rPr lang="en-US" altLang="zh-CN" sz="1600" dirty="0" smtClean="0"/>
                  <a:t>C</a:t>
                </a:r>
                <a:r>
                  <a:rPr lang="zh-CN" altLang="en-US" sz="1600" dirty="0" smtClean="0"/>
                  <a:t>已知</a:t>
                </a:r>
              </a:p>
              <a:p>
                <a:r>
                  <a:rPr lang="zh-CN" altLang="en-US" sz="1800" dirty="0" smtClean="0"/>
                  <a:t>从发送端发送两个连续数据包，设数据包发送的时间间隔为</a:t>
                </a:r>
                <a:r>
                  <a:rPr lang="en-US" altLang="zh-CN" sz="1800" dirty="0" err="1" smtClean="0"/>
                  <a:t>Δ</a:t>
                </a:r>
                <a:r>
                  <a:rPr lang="en-US" altLang="zh-CN" sz="1800" baseline="-25000" dirty="0" err="1" smtClean="0"/>
                  <a:t>in</a:t>
                </a:r>
                <a:r>
                  <a:rPr lang="en-US" altLang="zh-CN" sz="1800" dirty="0" smtClean="0"/>
                  <a:t>=L/C</a:t>
                </a:r>
                <a:r>
                  <a:rPr lang="zh-CN" altLang="en-US" sz="1800" dirty="0" smtClean="0"/>
                  <a:t>  </a:t>
                </a:r>
                <a:r>
                  <a:rPr lang="en-US" altLang="zh-CN" sz="1800" dirty="0" smtClean="0"/>
                  <a:t>(1)</a:t>
                </a:r>
                <a:endParaRPr lang="zh-CN" altLang="en-US" sz="1800" baseline="-25000" dirty="0"/>
              </a:p>
              <a:p>
                <a:r>
                  <a:rPr lang="zh-CN" altLang="en-US" sz="1800" dirty="0" smtClean="0"/>
                  <a:t>接收端接受这对数据包的时间间隔为</a:t>
                </a:r>
                <a:r>
                  <a:rPr lang="en-US" altLang="zh-CN" sz="1800" dirty="0" err="1" smtClean="0"/>
                  <a:t>Δ</a:t>
                </a:r>
                <a:r>
                  <a:rPr lang="en-US" altLang="zh-CN" sz="1800" baseline="-25000" dirty="0" err="1" smtClean="0"/>
                  <a:t>out</a:t>
                </a:r>
                <a:endParaRPr lang="zh-CN" altLang="en-US" sz="1800" baseline="-25000" dirty="0" smtClean="0"/>
              </a:p>
              <a:p>
                <a:r>
                  <a:rPr lang="zh-CN" altLang="en-US" sz="1800" dirty="0" smtClean="0"/>
                  <a:t>数据包的大小为</a:t>
                </a:r>
                <a:r>
                  <a:rPr lang="en-US" altLang="zh-CN" sz="1800" dirty="0" smtClean="0"/>
                  <a:t>L</a:t>
                </a:r>
                <a:r>
                  <a:rPr lang="zh-CN" altLang="en-US" sz="1800" dirty="0" smtClean="0"/>
                  <a:t>，可用带宽为</a:t>
                </a:r>
                <a:r>
                  <a:rPr lang="en-US" altLang="zh-CN" sz="1800" dirty="0" smtClean="0"/>
                  <a:t>A</a:t>
                </a:r>
                <a:endParaRPr lang="zh-CN" altLang="en-US" sz="1800" dirty="0"/>
              </a:p>
              <a:p>
                <a:r>
                  <a:rPr lang="zh-CN" altLang="en-US" sz="1800" dirty="0" smtClean="0"/>
                  <a:t>那么，在两个数据包发送的时间间隔</a:t>
                </a:r>
                <a:r>
                  <a:rPr lang="en-US" altLang="zh-CN" sz="1800" dirty="0" err="1" smtClean="0"/>
                  <a:t>Δ</a:t>
                </a:r>
                <a:r>
                  <a:rPr lang="en-US" altLang="zh-CN" sz="1800" baseline="-25000" dirty="0" err="1" smtClean="0"/>
                  <a:t>in</a:t>
                </a:r>
                <a:r>
                  <a:rPr lang="zh-CN" altLang="en-US" sz="1800" dirty="0" smtClean="0"/>
                  <a:t>内引入的额外数据量</a:t>
                </a:r>
                <a:r>
                  <a:rPr lang="en-US" altLang="zh-CN" sz="1800" dirty="0" smtClean="0"/>
                  <a:t>X</a:t>
                </a:r>
                <a:r>
                  <a:rPr lang="zh-CN" altLang="en-US" sz="1800" dirty="0" smtClean="0"/>
                  <a:t>为：</a:t>
                </a:r>
              </a:p>
              <a:p>
                <a:pPr marL="0" indent="0" algn="ctr">
                  <a:buNone/>
                </a:pPr>
                <a14:m>
                  <m:oMath xmlns:m="http://schemas.openxmlformats.org/officeDocument/2006/math">
                    <m:r>
                      <m:rPr>
                        <m:nor/>
                      </m:rPr>
                      <a:rPr lang="en-US" altLang="zh-CN" sz="1800" dirty="0" smtClean="0">
                        <a:latin typeface="Cambria Math" charset="0"/>
                      </a:rPr>
                      <m:t>X</m:t>
                    </m:r>
                    <m:r>
                      <m:rPr>
                        <m:nor/>
                      </m:rPr>
                      <a:rPr lang="en-US" altLang="zh-CN" sz="1800" b="0" i="1" dirty="0" smtClean="0">
                        <a:latin typeface="Cambria Math" charset="0"/>
                      </a:rPr>
                      <m:t>=(</m:t>
                    </m:r>
                    <m:r>
                      <m:rPr>
                        <m:nor/>
                      </m:rPr>
                      <a:rPr lang="en-US" altLang="zh-CN" sz="1800" b="0" i="1" dirty="0" smtClean="0">
                        <a:latin typeface="Cambria Math" charset="0"/>
                      </a:rPr>
                      <m:t>C</m:t>
                    </m:r>
                    <m:r>
                      <m:rPr>
                        <m:nor/>
                      </m:rPr>
                      <a:rPr lang="en-US" altLang="zh-CN" sz="1800" b="0" i="1" dirty="0" smtClean="0">
                        <a:latin typeface="Cambria Math" charset="0"/>
                      </a:rPr>
                      <m:t>−</m:t>
                    </m:r>
                    <m:r>
                      <a:rPr lang="en-US" altLang="zh-CN" sz="1800" i="1">
                        <a:latin typeface="Cambria Math" charset="0"/>
                      </a:rPr>
                      <m:t>𝐴</m:t>
                    </m:r>
                    <m:r>
                      <a:rPr lang="en-US" altLang="zh-CN" sz="1800" b="0" i="1" smtClean="0">
                        <a:latin typeface="Cambria Math" charset="0"/>
                      </a:rPr>
                      <m:t>)</m:t>
                    </m:r>
                    <m:sSub>
                      <m:sSubPr>
                        <m:ctrlPr>
                          <a:rPr lang="en-US" altLang="zh-CN" sz="1800" i="1" dirty="0" smtClean="0">
                            <a:latin typeface="Cambria Math"/>
                          </a:rPr>
                        </m:ctrlPr>
                      </m:sSubPr>
                      <m:e>
                        <m:r>
                          <a:rPr lang="en-US" altLang="zh-CN" sz="1800" i="1" dirty="0" smtClean="0">
                            <a:latin typeface="Cambria Math" charset="0"/>
                            <a:ea typeface="Cambria Math" charset="0"/>
                            <a:cs typeface="Cambria Math" charset="0"/>
                          </a:rPr>
                          <m:t>∆</m:t>
                        </m:r>
                      </m:e>
                      <m:sub>
                        <m:r>
                          <a:rPr lang="en-US" altLang="zh-CN" sz="1800" b="0" i="1" dirty="0" smtClean="0">
                            <a:latin typeface="Cambria Math" charset="0"/>
                          </a:rPr>
                          <m:t>𝑖𝑛</m:t>
                        </m:r>
                      </m:sub>
                    </m:sSub>
                  </m:oMath>
                </a14:m>
                <a:r>
                  <a:rPr lang="zh-CN" altLang="en-US" sz="1800" dirty="0" smtClean="0"/>
                  <a:t> </a:t>
                </a:r>
                <a14:m>
                  <m:oMath xmlns:m="http://schemas.openxmlformats.org/officeDocument/2006/math">
                    <m:r>
                      <m:rPr>
                        <m:nor/>
                      </m:rPr>
                      <a:rPr lang="en-US" altLang="zh-CN" sz="1800" dirty="0"/>
                      <m:t>(2)</m:t>
                    </m:r>
                  </m:oMath>
                </a14:m>
                <a:endParaRPr lang="zh-CN" altLang="en-US" sz="1800" dirty="0" smtClean="0"/>
              </a:p>
              <a:p>
                <a:r>
                  <a:rPr lang="zh-CN" altLang="en-US" sz="1800" dirty="0" smtClean="0"/>
                  <a:t>则</a:t>
                </a:r>
                <a:r>
                  <a:rPr lang="en-US" altLang="zh-CN" sz="1800" dirty="0" err="1" smtClean="0"/>
                  <a:t>Δ</a:t>
                </a:r>
                <a:r>
                  <a:rPr lang="en-US" altLang="zh-CN" sz="1800" baseline="-25000" dirty="0" err="1" smtClean="0"/>
                  <a:t>out</a:t>
                </a:r>
                <a:r>
                  <a:rPr lang="en-US" altLang="zh-CN" sz="1800" dirty="0" smtClean="0"/>
                  <a:t>=(L+X)/C</a:t>
                </a:r>
                <a:r>
                  <a:rPr lang="zh-CN" altLang="en-US" sz="1800" dirty="0" smtClean="0"/>
                  <a:t> </a:t>
                </a:r>
                <a:r>
                  <a:rPr lang="en-US" altLang="zh-CN" sz="1800" dirty="0" smtClean="0"/>
                  <a:t>(3)</a:t>
                </a:r>
                <a:endParaRPr lang="zh-CN" altLang="en-US" sz="1800" dirty="0" smtClean="0"/>
              </a:p>
              <a:p>
                <a:r>
                  <a:rPr lang="zh-CN" altLang="en-US" sz="1800" dirty="0" smtClean="0"/>
                  <a:t>根据</a:t>
                </a:r>
                <a:r>
                  <a:rPr lang="en-US" altLang="zh-CN" sz="1800" dirty="0" smtClean="0"/>
                  <a:t>(1),(2),(3)</a:t>
                </a:r>
                <a:r>
                  <a:rPr lang="zh-CN" altLang="en-US" sz="1800" dirty="0" smtClean="0"/>
                  <a:t>，可得：</a:t>
                </a:r>
              </a:p>
              <a:p>
                <a:pPr marL="0" indent="0" algn="ctr">
                  <a:buNone/>
                </a:pPr>
                <a14:m>
                  <m:oMathPara xmlns:m="http://schemas.openxmlformats.org/officeDocument/2006/math">
                    <m:oMathParaPr>
                      <m:jc m:val="centerGroup"/>
                    </m:oMathParaPr>
                    <m:oMath xmlns:m="http://schemas.openxmlformats.org/officeDocument/2006/math">
                      <m:r>
                        <a:rPr lang="en-US" altLang="zh-CN" sz="1800" b="0" i="1" smtClean="0">
                          <a:latin typeface="Cambria Math" charset="0"/>
                        </a:rPr>
                        <m:t>𝐴</m:t>
                      </m:r>
                      <m:r>
                        <a:rPr lang="en-US" altLang="zh-CN" sz="1800" b="0" i="1" smtClean="0">
                          <a:latin typeface="Cambria Math" charset="0"/>
                        </a:rPr>
                        <m:t>=</m:t>
                      </m:r>
                      <m:r>
                        <a:rPr lang="en-US" altLang="zh-CN" sz="1800" b="0" i="1" smtClean="0">
                          <a:latin typeface="Cambria Math" charset="0"/>
                        </a:rPr>
                        <m:t>𝐶</m:t>
                      </m:r>
                      <m:r>
                        <a:rPr lang="en-US" altLang="zh-CN" sz="1800" b="0" i="1" smtClean="0">
                          <a:latin typeface="Cambria Math" charset="0"/>
                        </a:rPr>
                        <m:t>(1−</m:t>
                      </m:r>
                      <m:f>
                        <m:fPr>
                          <m:ctrlPr>
                            <a:rPr lang="en-US" altLang="zh-CN" sz="1800" b="0" i="1" smtClean="0">
                              <a:latin typeface="Cambria Math"/>
                            </a:rPr>
                          </m:ctrlPr>
                        </m:fPr>
                        <m:num>
                          <m:sSub>
                            <m:sSubPr>
                              <m:ctrlPr>
                                <a:rPr lang="en-US" altLang="zh-CN" sz="1800" b="0" i="1" smtClean="0">
                                  <a:latin typeface="Cambria Math"/>
                                </a:rPr>
                              </m:ctrlPr>
                            </m:sSubPr>
                            <m:e>
                              <m:r>
                                <a:rPr lang="en-US" altLang="zh-CN" sz="1800" b="0" i="1" smtClean="0">
                                  <a:latin typeface="Cambria Math" charset="0"/>
                                  <a:ea typeface="Cambria Math" charset="0"/>
                                  <a:cs typeface="Cambria Math" charset="0"/>
                                </a:rPr>
                                <m:t>∆</m:t>
                              </m:r>
                            </m:e>
                            <m:sub>
                              <m:r>
                                <a:rPr lang="en-US" altLang="zh-CN" sz="1800" b="0" i="1" smtClean="0">
                                  <a:latin typeface="Cambria Math" charset="0"/>
                                </a:rPr>
                                <m:t>𝑜𝑢𝑡</m:t>
                              </m:r>
                            </m:sub>
                          </m:sSub>
                          <m:r>
                            <a:rPr lang="en-US" altLang="zh-CN" sz="1800" b="0" i="1" smtClean="0">
                              <a:latin typeface="Cambria Math" charset="0"/>
                            </a:rPr>
                            <m:t>−</m:t>
                          </m:r>
                          <m:sSub>
                            <m:sSubPr>
                              <m:ctrlPr>
                                <a:rPr lang="en-US" altLang="zh-CN" sz="1800" b="0" i="1" smtClean="0">
                                  <a:latin typeface="Cambria Math"/>
                                </a:rPr>
                              </m:ctrlPr>
                            </m:sSubPr>
                            <m:e>
                              <m:r>
                                <a:rPr lang="en-US" altLang="zh-CN" sz="1800" b="0" i="1" smtClean="0">
                                  <a:latin typeface="Cambria Math" charset="0"/>
                                  <a:ea typeface="Cambria Math" charset="0"/>
                                  <a:cs typeface="Cambria Math" charset="0"/>
                                </a:rPr>
                                <m:t>∆</m:t>
                              </m:r>
                            </m:e>
                            <m:sub>
                              <m:r>
                                <a:rPr lang="en-US" altLang="zh-CN" sz="1800" b="0" i="1" smtClean="0">
                                  <a:latin typeface="Cambria Math" charset="0"/>
                                </a:rPr>
                                <m:t>𝑖𝑛</m:t>
                              </m:r>
                            </m:sub>
                          </m:sSub>
                        </m:num>
                        <m:den>
                          <m:sSub>
                            <m:sSubPr>
                              <m:ctrlPr>
                                <a:rPr lang="en-US" altLang="zh-CN" sz="1800" b="0" i="1" smtClean="0">
                                  <a:latin typeface="Cambria Math"/>
                                </a:rPr>
                              </m:ctrlPr>
                            </m:sSubPr>
                            <m:e>
                              <m:r>
                                <a:rPr lang="en-US" altLang="zh-CN" sz="1800" b="0" i="1" smtClean="0">
                                  <a:latin typeface="Cambria Math" charset="0"/>
                                  <a:ea typeface="Cambria Math" charset="0"/>
                                  <a:cs typeface="Cambria Math" charset="0"/>
                                </a:rPr>
                                <m:t>∆</m:t>
                              </m:r>
                            </m:e>
                            <m:sub>
                              <m:r>
                                <a:rPr lang="en-US" altLang="zh-CN" sz="1800" b="0" i="1" smtClean="0">
                                  <a:latin typeface="Cambria Math" charset="0"/>
                                </a:rPr>
                                <m:t>𝑖𝑛</m:t>
                              </m:r>
                            </m:sub>
                          </m:sSub>
                        </m:den>
                      </m:f>
                      <m:r>
                        <a:rPr lang="en-US" altLang="zh-CN" sz="1800" b="0" i="1" smtClean="0">
                          <a:latin typeface="Cambria Math" charset="0"/>
                        </a:rPr>
                        <m:t>)</m:t>
                      </m:r>
                    </m:oMath>
                  </m:oMathPara>
                </a14:m>
                <a:endParaRPr lang="zh-CN" altLang="en-US" sz="1800" dirty="0" smtClean="0"/>
              </a:p>
              <a:p>
                <a:endParaRPr lang="zh-CN" altLang="en-US" sz="1800" baseline="-25000" dirty="0"/>
              </a:p>
              <a:p>
                <a:endParaRPr lang="zh-CN" altLang="en-US" sz="1800" dirty="0"/>
              </a:p>
              <a:p>
                <a:endParaRPr lang="zh-CN" altLang="en-US" sz="1800" dirty="0"/>
              </a:p>
              <a:p>
                <a:endParaRPr lang="zh-CN" altLang="en-US" sz="1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406" t="-1821"/>
                </a:stretch>
              </a:blipFill>
            </p:spPr>
            <p:txBody>
              <a:bodyPr/>
              <a:lstStyle/>
              <a:p>
                <a:r>
                  <a:rPr lang="zh-CN" altLang="en-US">
                    <a:noFill/>
                  </a:rPr>
                  <a:t> </a:t>
                </a:r>
              </a:p>
            </p:txBody>
          </p:sp>
        </mc:Fallback>
      </mc:AlternateContent>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23</a:t>
            </a:fld>
            <a:endParaRPr kumimoji="1" lang="zh-CN" altLang="en-US"/>
          </a:p>
        </p:txBody>
      </p:sp>
    </p:spTree>
    <p:extLst>
      <p:ext uri="{BB962C8B-B14F-4D97-AF65-F5344CB8AC3E}">
        <p14:creationId xmlns:p14="http://schemas.microsoft.com/office/powerpoint/2010/main" xmlns="" val="46863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可用带宽测量算法</a:t>
            </a:r>
          </a:p>
        </p:txBody>
      </p:sp>
      <p:grpSp>
        <p:nvGrpSpPr>
          <p:cNvPr id="13" name="组 12"/>
          <p:cNvGrpSpPr/>
          <p:nvPr/>
        </p:nvGrpSpPr>
        <p:grpSpPr>
          <a:xfrm>
            <a:off x="2236763" y="3186331"/>
            <a:ext cx="1969476" cy="1002376"/>
            <a:chOff x="2250831" y="2869809"/>
            <a:chExt cx="1969476" cy="1002376"/>
          </a:xfrm>
        </p:grpSpPr>
        <p:sp>
          <p:nvSpPr>
            <p:cNvPr id="4" name="矩形 3"/>
            <p:cNvSpPr/>
            <p:nvPr/>
          </p:nvSpPr>
          <p:spPr>
            <a:xfrm>
              <a:off x="2250831" y="2869809"/>
              <a:ext cx="984738" cy="3657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smtClean="0"/>
                <a:t>Packet</a:t>
              </a:r>
              <a:r>
                <a:rPr kumimoji="1" lang="en-US" altLang="zh-CN" dirty="0"/>
                <a:t>2</a:t>
              </a:r>
              <a:endParaRPr kumimoji="1" lang="zh-CN" altLang="en-US" dirty="0"/>
            </a:p>
          </p:txBody>
        </p:sp>
        <p:sp>
          <p:nvSpPr>
            <p:cNvPr id="5" name="矩形 4"/>
            <p:cNvSpPr/>
            <p:nvPr/>
          </p:nvSpPr>
          <p:spPr>
            <a:xfrm>
              <a:off x="3235569" y="2869809"/>
              <a:ext cx="984738"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Packet</a:t>
              </a:r>
              <a:r>
                <a:rPr kumimoji="1" lang="zh-CN" altLang="en-US" dirty="0" smtClean="0"/>
                <a:t> </a:t>
              </a:r>
              <a:r>
                <a:rPr kumimoji="1" lang="en-US" altLang="zh-CN" dirty="0" smtClean="0"/>
                <a:t>1</a:t>
              </a:r>
              <a:endParaRPr kumimoji="1" lang="zh-CN" altLang="en-US" dirty="0"/>
            </a:p>
          </p:txBody>
        </p:sp>
        <p:cxnSp>
          <p:nvCxnSpPr>
            <p:cNvPr id="7" name="直线箭头连接符 6"/>
            <p:cNvCxnSpPr/>
            <p:nvPr/>
          </p:nvCxnSpPr>
          <p:spPr>
            <a:xfrm>
              <a:off x="2250831" y="3432515"/>
              <a:ext cx="9847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直线连接符 8"/>
            <p:cNvCxnSpPr/>
            <p:nvPr/>
          </p:nvCxnSpPr>
          <p:spPr>
            <a:xfrm>
              <a:off x="2250831" y="3235569"/>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直线连接符 9"/>
            <p:cNvCxnSpPr/>
            <p:nvPr/>
          </p:nvCxnSpPr>
          <p:spPr>
            <a:xfrm>
              <a:off x="3235569" y="3235568"/>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2315038" y="3502853"/>
              <a:ext cx="856325" cy="369332"/>
            </a:xfrm>
            <a:prstGeom prst="rect">
              <a:avLst/>
            </a:prstGeom>
            <a:noFill/>
          </p:spPr>
          <p:txBody>
            <a:bodyPr wrap="none" rtlCol="0">
              <a:spAutoFit/>
            </a:bodyPr>
            <a:lstStyle/>
            <a:p>
              <a:r>
                <a:rPr lang="en-US" altLang="zh-CN" dirty="0" err="1"/>
                <a:t>Δ</a:t>
              </a:r>
              <a:r>
                <a:rPr lang="en-US" altLang="zh-CN" baseline="-25000" dirty="0" err="1"/>
                <a:t>in</a:t>
              </a:r>
              <a:r>
                <a:rPr lang="en-US" altLang="zh-CN" dirty="0"/>
                <a:t>=L/C</a:t>
              </a:r>
              <a:endParaRPr kumimoji="1" lang="zh-CN" altLang="en-US" dirty="0"/>
            </a:p>
          </p:txBody>
        </p:sp>
      </p:grpSp>
      <p:grpSp>
        <p:nvGrpSpPr>
          <p:cNvPr id="14" name="组 13"/>
          <p:cNvGrpSpPr/>
          <p:nvPr/>
        </p:nvGrpSpPr>
        <p:grpSpPr>
          <a:xfrm>
            <a:off x="7144044" y="3186330"/>
            <a:ext cx="2397638" cy="1002377"/>
            <a:chOff x="2250831" y="2869808"/>
            <a:chExt cx="2397638" cy="1002377"/>
          </a:xfrm>
        </p:grpSpPr>
        <p:sp>
          <p:nvSpPr>
            <p:cNvPr id="15" name="矩形 14"/>
            <p:cNvSpPr/>
            <p:nvPr/>
          </p:nvSpPr>
          <p:spPr>
            <a:xfrm>
              <a:off x="2250831" y="2869809"/>
              <a:ext cx="984738" cy="3657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smtClean="0"/>
                <a:t>Packet</a:t>
              </a:r>
              <a:r>
                <a:rPr kumimoji="1" lang="en-US" altLang="zh-CN" dirty="0"/>
                <a:t>2</a:t>
              </a:r>
              <a:endParaRPr kumimoji="1" lang="zh-CN" altLang="en-US" dirty="0"/>
            </a:p>
          </p:txBody>
        </p:sp>
        <p:sp>
          <p:nvSpPr>
            <p:cNvPr id="16" name="矩形 15"/>
            <p:cNvSpPr/>
            <p:nvPr/>
          </p:nvSpPr>
          <p:spPr>
            <a:xfrm>
              <a:off x="3663731" y="2869808"/>
              <a:ext cx="984738"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Packet</a:t>
              </a:r>
              <a:r>
                <a:rPr kumimoji="1" lang="zh-CN" altLang="en-US" dirty="0" smtClean="0"/>
                <a:t> </a:t>
              </a:r>
              <a:r>
                <a:rPr kumimoji="1" lang="en-US" altLang="zh-CN" dirty="0" smtClean="0"/>
                <a:t>1</a:t>
              </a:r>
              <a:endParaRPr kumimoji="1" lang="zh-CN" altLang="en-US" dirty="0"/>
            </a:p>
          </p:txBody>
        </p:sp>
        <p:cxnSp>
          <p:nvCxnSpPr>
            <p:cNvPr id="17" name="直线箭头连接符 16"/>
            <p:cNvCxnSpPr/>
            <p:nvPr/>
          </p:nvCxnSpPr>
          <p:spPr>
            <a:xfrm>
              <a:off x="2250831" y="3432515"/>
              <a:ext cx="14129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直线连接符 17"/>
            <p:cNvCxnSpPr/>
            <p:nvPr/>
          </p:nvCxnSpPr>
          <p:spPr>
            <a:xfrm>
              <a:off x="2250831" y="3235569"/>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9" name="直线连接符 18"/>
            <p:cNvCxnSpPr/>
            <p:nvPr/>
          </p:nvCxnSpPr>
          <p:spPr>
            <a:xfrm>
              <a:off x="3663731" y="3235567"/>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315038" y="3502853"/>
              <a:ext cx="1330814" cy="369332"/>
            </a:xfrm>
            <a:prstGeom prst="rect">
              <a:avLst/>
            </a:prstGeom>
            <a:noFill/>
          </p:spPr>
          <p:txBody>
            <a:bodyPr wrap="none" rtlCol="0">
              <a:spAutoFit/>
            </a:bodyPr>
            <a:lstStyle/>
            <a:p>
              <a:r>
                <a:rPr lang="en-US" altLang="zh-CN" dirty="0" err="1" smtClean="0"/>
                <a:t>Δ</a:t>
              </a:r>
              <a:r>
                <a:rPr lang="en-US" altLang="zh-CN" baseline="-25000" dirty="0" err="1" smtClean="0"/>
                <a:t>out</a:t>
              </a:r>
              <a:r>
                <a:rPr lang="en-US" altLang="zh-CN" dirty="0" smtClean="0"/>
                <a:t>=(L+X</a:t>
              </a:r>
              <a:r>
                <a:rPr lang="en-US" altLang="zh-CN" dirty="0"/>
                <a:t>)</a:t>
              </a:r>
              <a:r>
                <a:rPr lang="en-US" altLang="zh-CN" dirty="0" smtClean="0"/>
                <a:t>/C</a:t>
              </a:r>
              <a:endParaRPr kumimoji="1" lang="zh-CN" altLang="en-US" dirty="0"/>
            </a:p>
          </p:txBody>
        </p:sp>
      </p:grpSp>
      <p:sp>
        <p:nvSpPr>
          <p:cNvPr id="22" name="矩形 21"/>
          <p:cNvSpPr/>
          <p:nvPr/>
        </p:nvSpPr>
        <p:spPr>
          <a:xfrm>
            <a:off x="4359812" y="3179296"/>
            <a:ext cx="2630658" cy="87923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N" altLang="en-US" dirty="0" smtClean="0"/>
              <a:t>网络信道</a:t>
            </a:r>
            <a:endParaRPr kumimoji="1" lang="zh-CN" altLang="en-US" dirty="0"/>
          </a:p>
        </p:txBody>
      </p:sp>
      <p:sp>
        <p:nvSpPr>
          <p:cNvPr id="23" name="虚尾箭头 22"/>
          <p:cNvSpPr/>
          <p:nvPr/>
        </p:nvSpPr>
        <p:spPr>
          <a:xfrm>
            <a:off x="3839307" y="2883877"/>
            <a:ext cx="915572" cy="1969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24" name="虚尾箭头 23"/>
          <p:cNvSpPr/>
          <p:nvPr/>
        </p:nvSpPr>
        <p:spPr>
          <a:xfrm>
            <a:off x="6631159" y="2883871"/>
            <a:ext cx="915572" cy="1969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25" name="文本框 24"/>
          <p:cNvSpPr txBox="1"/>
          <p:nvPr/>
        </p:nvSpPr>
        <p:spPr>
          <a:xfrm>
            <a:off x="2718713" y="2533860"/>
            <a:ext cx="877163" cy="369332"/>
          </a:xfrm>
          <a:prstGeom prst="rect">
            <a:avLst/>
          </a:prstGeom>
          <a:noFill/>
        </p:spPr>
        <p:txBody>
          <a:bodyPr wrap="none" rtlCol="0">
            <a:spAutoFit/>
          </a:bodyPr>
          <a:lstStyle/>
          <a:p>
            <a:r>
              <a:rPr kumimoji="1" lang="zh-CN" altLang="en-US" smtClean="0"/>
              <a:t>发送端</a:t>
            </a:r>
            <a:endParaRPr kumimoji="1" lang="zh-CN" altLang="en-US"/>
          </a:p>
        </p:txBody>
      </p:sp>
      <p:sp>
        <p:nvSpPr>
          <p:cNvPr id="26" name="文本框 25"/>
          <p:cNvSpPr txBox="1"/>
          <p:nvPr/>
        </p:nvSpPr>
        <p:spPr>
          <a:xfrm>
            <a:off x="7661902" y="2533859"/>
            <a:ext cx="877163" cy="369332"/>
          </a:xfrm>
          <a:prstGeom prst="rect">
            <a:avLst/>
          </a:prstGeom>
          <a:noFill/>
        </p:spPr>
        <p:txBody>
          <a:bodyPr wrap="none" rtlCol="0">
            <a:spAutoFit/>
          </a:bodyPr>
          <a:lstStyle/>
          <a:p>
            <a:r>
              <a:rPr kumimoji="1" lang="zh-CN" altLang="en-US" dirty="0" smtClean="0"/>
              <a:t>接收端</a:t>
            </a:r>
            <a:endParaRPr kumimoji="1" lang="zh-CN" altLang="en-US" dirty="0"/>
          </a:p>
        </p:txBody>
      </p:sp>
      <p:sp>
        <p:nvSpPr>
          <p:cNvPr id="27" name="文本框 26"/>
          <p:cNvSpPr txBox="1"/>
          <p:nvPr/>
        </p:nvSpPr>
        <p:spPr>
          <a:xfrm>
            <a:off x="2236763" y="4420000"/>
            <a:ext cx="3430747" cy="646331"/>
          </a:xfrm>
          <a:prstGeom prst="rect">
            <a:avLst/>
          </a:prstGeom>
          <a:noFill/>
        </p:spPr>
        <p:txBody>
          <a:bodyPr wrap="none" rtlCol="0">
            <a:spAutoFit/>
          </a:bodyPr>
          <a:lstStyle/>
          <a:p>
            <a:r>
              <a:rPr lang="zh-CN" altLang="en-US" dirty="0"/>
              <a:t>时间间隔</a:t>
            </a:r>
            <a:r>
              <a:rPr lang="en-US" altLang="zh-CN" dirty="0" err="1"/>
              <a:t>Δ</a:t>
            </a:r>
            <a:r>
              <a:rPr lang="en-US" altLang="zh-CN" baseline="-25000" dirty="0" err="1"/>
              <a:t>in</a:t>
            </a:r>
            <a:r>
              <a:rPr lang="zh-CN" altLang="en-US" dirty="0"/>
              <a:t>内引入的额外</a:t>
            </a:r>
            <a:r>
              <a:rPr lang="zh-CN" altLang="en-US" dirty="0" smtClean="0"/>
              <a:t>数据量</a:t>
            </a:r>
          </a:p>
          <a:p>
            <a:r>
              <a:rPr kumimoji="1" lang="en-US" altLang="zh-CN" dirty="0" smtClean="0"/>
              <a:t>X</a:t>
            </a:r>
            <a:r>
              <a:rPr kumimoji="1" lang="zh-CN" altLang="en-US" dirty="0" smtClean="0"/>
              <a:t> </a:t>
            </a:r>
            <a:r>
              <a:rPr kumimoji="1" lang="en-US" altLang="zh-CN" dirty="0" smtClean="0"/>
              <a:t>=</a:t>
            </a:r>
            <a:r>
              <a:rPr kumimoji="1" lang="zh-CN" altLang="en-US" dirty="0" smtClean="0"/>
              <a:t> </a:t>
            </a:r>
            <a:r>
              <a:rPr kumimoji="1" lang="en-US" altLang="zh-CN" dirty="0" smtClean="0"/>
              <a:t>(C-A)</a:t>
            </a:r>
            <a:r>
              <a:rPr lang="en-US" altLang="zh-CN" dirty="0"/>
              <a:t> </a:t>
            </a:r>
            <a:r>
              <a:rPr lang="en-US" altLang="zh-CN" dirty="0" err="1"/>
              <a:t>Δ</a:t>
            </a:r>
            <a:r>
              <a:rPr lang="en-US" altLang="zh-CN" baseline="-25000" dirty="0" err="1"/>
              <a:t>in</a:t>
            </a:r>
            <a:endParaRPr kumimoji="1" lang="zh-CN" altLang="en-US" dirty="0"/>
          </a:p>
        </p:txBody>
      </p:sp>
      <mc:AlternateContent xmlns:mc="http://schemas.openxmlformats.org/markup-compatibility/2006">
        <mc:Choice xmlns:a14="http://schemas.microsoft.com/office/drawing/2010/main" xmlns="" Requires="a14">
          <p:sp>
            <p:nvSpPr>
              <p:cNvPr id="28" name="矩形 27"/>
              <p:cNvSpPr/>
              <p:nvPr/>
            </p:nvSpPr>
            <p:spPr>
              <a:xfrm>
                <a:off x="4977079" y="5477585"/>
                <a:ext cx="4333943" cy="528799"/>
              </a:xfrm>
              <a:prstGeom prst="rect">
                <a:avLst/>
              </a:prstGeom>
            </p:spPr>
            <p:txBody>
              <a:bodyPr wrap="none">
                <a:spAutoFit/>
              </a:bodyPr>
              <a:lstStyle/>
              <a:p>
                <a:pPr algn="ctr"/>
                <a:r>
                  <a:rPr lang="zh-CN" altLang="en-US" dirty="0" smtClean="0"/>
                  <a:t>可用带宽计算公式：</a:t>
                </a:r>
                <a14:m>
                  <m:oMath xmlns:m="http://schemas.openxmlformats.org/officeDocument/2006/math">
                    <m:r>
                      <a:rPr lang="en-US" altLang="zh-CN" i="1">
                        <a:latin typeface="Cambria Math" charset="0"/>
                      </a:rPr>
                      <m:t>𝐴</m:t>
                    </m:r>
                    <m:r>
                      <a:rPr lang="en-US" altLang="zh-CN" i="1">
                        <a:latin typeface="Cambria Math" charset="0"/>
                      </a:rPr>
                      <m:t>=</m:t>
                    </m:r>
                    <m:r>
                      <a:rPr lang="en-US" altLang="zh-CN" i="1">
                        <a:latin typeface="Cambria Math" charset="0"/>
                      </a:rPr>
                      <m:t>𝐶</m:t>
                    </m:r>
                    <m:r>
                      <a:rPr lang="en-US" altLang="zh-CN" i="1">
                        <a:latin typeface="Cambria Math" charset="0"/>
                      </a:rPr>
                      <m:t>(1−</m:t>
                    </m:r>
                    <m:f>
                      <m:fPr>
                        <m:ctrlPr>
                          <a:rPr lang="en-US" altLang="zh-CN" i="1">
                            <a:latin typeface="Cambria Math"/>
                          </a:rPr>
                        </m:ctrlPr>
                      </m:fPr>
                      <m:num>
                        <m:sSub>
                          <m:sSubPr>
                            <m:ctrlPr>
                              <a:rPr lang="en-US" altLang="zh-CN" i="1">
                                <a:latin typeface="Cambria Math"/>
                              </a:rPr>
                            </m:ctrlPr>
                          </m:sSubPr>
                          <m:e>
                            <m:r>
                              <a:rPr lang="en-US" altLang="zh-CN" i="1">
                                <a:latin typeface="Cambria Math" charset="0"/>
                                <a:ea typeface="Cambria Math" charset="0"/>
                                <a:cs typeface="Cambria Math" charset="0"/>
                              </a:rPr>
                              <m:t>∆</m:t>
                            </m:r>
                          </m:e>
                          <m:sub>
                            <m:r>
                              <a:rPr lang="en-US" altLang="zh-CN" i="1">
                                <a:latin typeface="Cambria Math" charset="0"/>
                              </a:rPr>
                              <m:t>𝑜𝑢𝑡</m:t>
                            </m:r>
                          </m:sub>
                        </m:sSub>
                        <m:r>
                          <a:rPr lang="en-US" altLang="zh-CN" i="1">
                            <a:latin typeface="Cambria Math" charset="0"/>
                          </a:rPr>
                          <m:t>−</m:t>
                        </m:r>
                        <m:sSub>
                          <m:sSubPr>
                            <m:ctrlPr>
                              <a:rPr lang="en-US" altLang="zh-CN" i="1">
                                <a:latin typeface="Cambria Math"/>
                              </a:rPr>
                            </m:ctrlPr>
                          </m:sSubPr>
                          <m:e>
                            <m:r>
                              <a:rPr lang="en-US" altLang="zh-CN" i="1">
                                <a:latin typeface="Cambria Math" charset="0"/>
                                <a:ea typeface="Cambria Math" charset="0"/>
                                <a:cs typeface="Cambria Math" charset="0"/>
                              </a:rPr>
                              <m:t>∆</m:t>
                            </m:r>
                          </m:e>
                          <m:sub>
                            <m:r>
                              <a:rPr lang="en-US" altLang="zh-CN" i="1">
                                <a:latin typeface="Cambria Math" charset="0"/>
                              </a:rPr>
                              <m:t>𝑖𝑛</m:t>
                            </m:r>
                          </m:sub>
                        </m:sSub>
                      </m:num>
                      <m:den>
                        <m:sSub>
                          <m:sSubPr>
                            <m:ctrlPr>
                              <a:rPr lang="en-US" altLang="zh-CN" i="1">
                                <a:latin typeface="Cambria Math"/>
                              </a:rPr>
                            </m:ctrlPr>
                          </m:sSubPr>
                          <m:e>
                            <m:r>
                              <a:rPr lang="en-US" altLang="zh-CN" i="1">
                                <a:latin typeface="Cambria Math" charset="0"/>
                                <a:ea typeface="Cambria Math" charset="0"/>
                                <a:cs typeface="Cambria Math" charset="0"/>
                              </a:rPr>
                              <m:t>∆</m:t>
                            </m:r>
                          </m:e>
                          <m:sub>
                            <m:r>
                              <a:rPr lang="en-US" altLang="zh-CN" i="1">
                                <a:latin typeface="Cambria Math" charset="0"/>
                              </a:rPr>
                              <m:t>𝑖𝑛</m:t>
                            </m:r>
                          </m:sub>
                        </m:sSub>
                      </m:den>
                    </m:f>
                    <m:r>
                      <a:rPr lang="en-US" altLang="zh-CN" i="1">
                        <a:latin typeface="Cambria Math" charset="0"/>
                      </a:rPr>
                      <m:t>)</m:t>
                    </m:r>
                  </m:oMath>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4977079" y="5477585"/>
                <a:ext cx="4333943" cy="528799"/>
              </a:xfrm>
              <a:prstGeom prst="rect">
                <a:avLst/>
              </a:prstGeom>
              <a:blipFill rotWithShape="0">
                <a:blip r:embed="rId2"/>
                <a:stretch>
                  <a:fillRect b="-2326"/>
                </a:stretch>
              </a:blipFill>
            </p:spPr>
            <p:txBody>
              <a:bodyPr/>
              <a:lstStyle/>
              <a:p>
                <a:r>
                  <a:rPr lang="zh-CN" altLang="en-US">
                    <a:noFill/>
                  </a:rPr>
                  <a:t> </a:t>
                </a:r>
              </a:p>
            </p:txBody>
          </p:sp>
        </mc:Fallback>
      </mc:AlternateContent>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24</a:t>
            </a:fld>
            <a:endParaRPr kumimoji="1" lang="zh-CN" altLang="en-US"/>
          </a:p>
        </p:txBody>
      </p:sp>
    </p:spTree>
    <p:extLst>
      <p:ext uri="{BB962C8B-B14F-4D97-AF65-F5344CB8AC3E}">
        <p14:creationId xmlns:p14="http://schemas.microsoft.com/office/powerpoint/2010/main" xmlns="" val="1649913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可用带宽测量算法</a:t>
            </a:r>
          </a:p>
        </p:txBody>
      </p:sp>
      <p:sp>
        <p:nvSpPr>
          <p:cNvPr id="3" name="内容占位符 2"/>
          <p:cNvSpPr>
            <a:spLocks noGrp="1"/>
          </p:cNvSpPr>
          <p:nvPr>
            <p:ph idx="1"/>
          </p:nvPr>
        </p:nvSpPr>
        <p:spPr>
          <a:xfrm>
            <a:off x="838200" y="1825625"/>
            <a:ext cx="6913098" cy="4351338"/>
          </a:xfrm>
        </p:spPr>
        <p:txBody>
          <a:bodyPr>
            <a:normAutofit/>
          </a:bodyPr>
          <a:lstStyle/>
          <a:p>
            <a:r>
              <a:rPr kumimoji="1" lang="zh-CN" altLang="en-US" sz="2400" dirty="0"/>
              <a:t>探测报文速率模型</a:t>
            </a:r>
            <a:r>
              <a:rPr kumimoji="1" lang="en-US" altLang="zh-CN" sz="2400" dirty="0"/>
              <a:t>(PRM)</a:t>
            </a:r>
            <a:endParaRPr kumimoji="1" lang="zh-CN" altLang="en-US" sz="2400" dirty="0"/>
          </a:p>
          <a:p>
            <a:pPr lvl="1"/>
            <a:r>
              <a:rPr lang="zh-CN" altLang="en-US" sz="2000" dirty="0" smtClean="0"/>
              <a:t>利用自导拥塞</a:t>
            </a:r>
            <a:r>
              <a:rPr lang="zh-CN" altLang="en-US" sz="2000" dirty="0"/>
              <a:t>思想进行带宽测量 </a:t>
            </a:r>
          </a:p>
          <a:p>
            <a:pPr lvl="1"/>
            <a:r>
              <a:rPr kumimoji="1" lang="zh-CN" altLang="en-US" sz="2000" dirty="0"/>
              <a:t>当测试报文发送速率小于</a:t>
            </a:r>
            <a:r>
              <a:rPr kumimoji="1" lang="zh-CN" altLang="en-US" sz="2000" dirty="0" smtClean="0"/>
              <a:t>链路可用带</a:t>
            </a:r>
            <a:r>
              <a:rPr kumimoji="1" lang="zh-CN" altLang="en-US" sz="2000" dirty="0"/>
              <a:t>宽时</a:t>
            </a:r>
            <a:r>
              <a:rPr kumimoji="1" lang="en-US" altLang="zh-CN" sz="2000" dirty="0"/>
              <a:t>,</a:t>
            </a:r>
            <a:r>
              <a:rPr kumimoji="1" lang="zh-CN" altLang="en-US" sz="2000" dirty="0"/>
              <a:t>传输时延相对固定</a:t>
            </a:r>
            <a:r>
              <a:rPr kumimoji="1" lang="en-US" altLang="zh-CN" sz="2000" dirty="0"/>
              <a:t>,</a:t>
            </a:r>
            <a:r>
              <a:rPr kumimoji="1" lang="zh-CN" altLang="en-US" sz="2000" dirty="0"/>
              <a:t>由网络物理特性</a:t>
            </a:r>
            <a:r>
              <a:rPr kumimoji="1" lang="zh-CN" altLang="en-US" sz="2000" dirty="0" smtClean="0"/>
              <a:t>决定</a:t>
            </a:r>
          </a:p>
          <a:p>
            <a:pPr lvl="1"/>
            <a:r>
              <a:rPr kumimoji="1" lang="zh-CN" altLang="en-US" sz="2000" dirty="0" smtClean="0"/>
              <a:t>当测</a:t>
            </a:r>
            <a:r>
              <a:rPr kumimoji="1" lang="zh-CN" altLang="en-US" sz="2000" dirty="0"/>
              <a:t>试报文发送速率</a:t>
            </a:r>
            <a:r>
              <a:rPr kumimoji="1" lang="zh-CN" altLang="en-US" sz="2000" dirty="0" smtClean="0"/>
              <a:t>大于链路可用带</a:t>
            </a:r>
            <a:r>
              <a:rPr kumimoji="1" lang="zh-CN" altLang="en-US" sz="2000" dirty="0"/>
              <a:t>宽时</a:t>
            </a:r>
            <a:r>
              <a:rPr kumimoji="1" lang="en-US" altLang="zh-CN" sz="2000" dirty="0"/>
              <a:t>,</a:t>
            </a:r>
            <a:r>
              <a:rPr kumimoji="1" lang="zh-CN" altLang="en-US" sz="2000" dirty="0"/>
              <a:t>网络出现排队现象</a:t>
            </a:r>
            <a:r>
              <a:rPr kumimoji="1" lang="en-US" altLang="zh-CN" sz="2000" dirty="0"/>
              <a:t>,</a:t>
            </a:r>
            <a:r>
              <a:rPr kumimoji="1" lang="zh-CN" altLang="en-US" sz="2000" dirty="0"/>
              <a:t>传输时延增大</a:t>
            </a:r>
            <a:r>
              <a:rPr kumimoji="1" lang="en-US" altLang="zh-CN" sz="2000" dirty="0"/>
              <a:t>,</a:t>
            </a:r>
            <a:r>
              <a:rPr kumimoji="1" lang="zh-CN" altLang="en-US" sz="2000" dirty="0"/>
              <a:t>则导致时延增大的发送速率转折点</a:t>
            </a:r>
            <a:r>
              <a:rPr kumimoji="1" lang="en-US" altLang="zh-CN" sz="2000" dirty="0"/>
              <a:t>A</a:t>
            </a:r>
            <a:r>
              <a:rPr kumimoji="1" lang="zh-CN" altLang="en-US" sz="2000" dirty="0"/>
              <a:t>处对应的速率即代表了该链路最大可用带</a:t>
            </a:r>
            <a:r>
              <a:rPr kumimoji="1" lang="zh-CN" altLang="en-US" sz="2000" dirty="0" smtClean="0"/>
              <a:t>宽，即</a:t>
            </a:r>
            <a:r>
              <a:rPr kumimoji="1" lang="zh-CN" altLang="en-US" sz="2000" dirty="0"/>
              <a:t>路径可用带宽。</a:t>
            </a:r>
          </a:p>
          <a:p>
            <a:pPr lvl="1"/>
            <a:r>
              <a:rPr kumimoji="1" lang="zh-CN" altLang="en-US" sz="2000" dirty="0" smtClean="0"/>
              <a:t>缺点：测量</a:t>
            </a:r>
            <a:r>
              <a:rPr kumimoji="1" lang="zh-CN" altLang="en-US" sz="2000" dirty="0"/>
              <a:t>过程本身会影响网络状态和已有流量特征，导致网络不稳定和服务质量下降</a:t>
            </a:r>
          </a:p>
          <a:p>
            <a:endParaRPr kumimoji="1" lang="zh-CN" altLang="en-US" sz="2400" dirty="0"/>
          </a:p>
        </p:txBody>
      </p:sp>
      <p:grpSp>
        <p:nvGrpSpPr>
          <p:cNvPr id="36" name="组 35"/>
          <p:cNvGrpSpPr/>
          <p:nvPr/>
        </p:nvGrpSpPr>
        <p:grpSpPr>
          <a:xfrm>
            <a:off x="7701692" y="2933590"/>
            <a:ext cx="4447239" cy="3010138"/>
            <a:chOff x="7701692" y="2933590"/>
            <a:chExt cx="4447239" cy="3010138"/>
          </a:xfrm>
        </p:grpSpPr>
        <p:cxnSp>
          <p:nvCxnSpPr>
            <p:cNvPr id="15" name="直线连接符 14"/>
            <p:cNvCxnSpPr/>
            <p:nvPr/>
          </p:nvCxnSpPr>
          <p:spPr>
            <a:xfrm flipH="1">
              <a:off x="8753036" y="4141149"/>
              <a:ext cx="142787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线连接符 15"/>
            <p:cNvCxnSpPr/>
            <p:nvPr/>
          </p:nvCxnSpPr>
          <p:spPr>
            <a:xfrm flipH="1">
              <a:off x="9849144" y="3050959"/>
              <a:ext cx="1504656" cy="1198657"/>
            </a:xfrm>
            <a:prstGeom prst="line">
              <a:avLst/>
            </a:prstGeom>
          </p:spPr>
          <p:style>
            <a:lnRef idx="1">
              <a:schemeClr val="dk1"/>
            </a:lnRef>
            <a:fillRef idx="0">
              <a:schemeClr val="dk1"/>
            </a:fillRef>
            <a:effectRef idx="0">
              <a:schemeClr val="dk1"/>
            </a:effectRef>
            <a:fontRef idx="minor">
              <a:schemeClr val="tx1"/>
            </a:fontRef>
          </p:style>
        </p:cxnSp>
        <p:grpSp>
          <p:nvGrpSpPr>
            <p:cNvPr id="35" name="组 34"/>
            <p:cNvGrpSpPr/>
            <p:nvPr/>
          </p:nvGrpSpPr>
          <p:grpSpPr>
            <a:xfrm>
              <a:off x="7701692" y="2933590"/>
              <a:ext cx="4447239" cy="3010138"/>
              <a:chOff x="7701692" y="2933590"/>
              <a:chExt cx="4447239" cy="3010138"/>
            </a:xfrm>
          </p:grpSpPr>
          <p:cxnSp>
            <p:nvCxnSpPr>
              <p:cNvPr id="5" name="直线箭头连接符 4"/>
              <p:cNvCxnSpPr/>
              <p:nvPr/>
            </p:nvCxnSpPr>
            <p:spPr>
              <a:xfrm>
                <a:off x="8736037" y="5556738"/>
                <a:ext cx="29120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线箭头连接符 5"/>
              <p:cNvCxnSpPr/>
              <p:nvPr/>
            </p:nvCxnSpPr>
            <p:spPr>
              <a:xfrm flipV="1">
                <a:off x="8741899" y="3094892"/>
                <a:ext cx="22274" cy="24618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0743931" y="5556738"/>
                <a:ext cx="1405000" cy="369332"/>
              </a:xfrm>
              <a:prstGeom prst="rect">
                <a:avLst/>
              </a:prstGeom>
              <a:noFill/>
            </p:spPr>
            <p:txBody>
              <a:bodyPr wrap="none" rtlCol="0">
                <a:spAutoFit/>
              </a:bodyPr>
              <a:lstStyle/>
              <a:p>
                <a:r>
                  <a:rPr kumimoji="1" lang="zh-CN" altLang="en-US" smtClean="0"/>
                  <a:t>发送速率</a:t>
                </a:r>
                <a:r>
                  <a:rPr kumimoji="1" lang="en-US" altLang="zh-CN" dirty="0" smtClean="0"/>
                  <a:t>b/s</a:t>
                </a:r>
                <a:endParaRPr kumimoji="1" lang="zh-CN" altLang="en-US" dirty="0"/>
              </a:p>
            </p:txBody>
          </p:sp>
          <p:sp>
            <p:nvSpPr>
              <p:cNvPr id="10" name="文本框 9"/>
              <p:cNvSpPr txBox="1"/>
              <p:nvPr/>
            </p:nvSpPr>
            <p:spPr>
              <a:xfrm>
                <a:off x="7701692" y="2933590"/>
                <a:ext cx="1083951" cy="369332"/>
              </a:xfrm>
              <a:prstGeom prst="rect">
                <a:avLst/>
              </a:prstGeom>
              <a:noFill/>
            </p:spPr>
            <p:txBody>
              <a:bodyPr wrap="none" rtlCol="0">
                <a:spAutoFit/>
              </a:bodyPr>
              <a:lstStyle/>
              <a:p>
                <a:r>
                  <a:rPr lang="zh-CN" altLang="en-US" smtClean="0"/>
                  <a:t>时延</a:t>
                </a:r>
                <a:r>
                  <a:rPr lang="en-US" altLang="zh-CN" dirty="0" err="1" smtClean="0"/>
                  <a:t>Δt</a:t>
                </a:r>
                <a:r>
                  <a:rPr lang="en-US" altLang="zh-CN" dirty="0" smtClean="0"/>
                  <a:t>(s)</a:t>
                </a:r>
                <a:endParaRPr kumimoji="1" lang="zh-CN" altLang="en-US" dirty="0"/>
              </a:p>
            </p:txBody>
          </p:sp>
          <p:sp>
            <p:nvSpPr>
              <p:cNvPr id="11" name="文本框 10"/>
              <p:cNvSpPr txBox="1"/>
              <p:nvPr/>
            </p:nvSpPr>
            <p:spPr>
              <a:xfrm>
                <a:off x="8240361" y="3956483"/>
                <a:ext cx="436338" cy="369332"/>
              </a:xfrm>
              <a:prstGeom prst="rect">
                <a:avLst/>
              </a:prstGeom>
              <a:noFill/>
            </p:spPr>
            <p:txBody>
              <a:bodyPr wrap="none" rtlCol="0">
                <a:spAutoFit/>
              </a:bodyPr>
              <a:lstStyle/>
              <a:p>
                <a:r>
                  <a:rPr lang="en-US" altLang="zh-CN" smtClean="0"/>
                  <a:t>Δd</a:t>
                </a:r>
                <a:endParaRPr kumimoji="1" lang="zh-CN" altLang="en-US" dirty="0"/>
              </a:p>
            </p:txBody>
          </p:sp>
          <p:cxnSp>
            <p:nvCxnSpPr>
              <p:cNvPr id="18" name="直线连接符 17"/>
              <p:cNvCxnSpPr/>
              <p:nvPr/>
            </p:nvCxnSpPr>
            <p:spPr>
              <a:xfrm flipV="1">
                <a:off x="9990855" y="3655702"/>
                <a:ext cx="14654" cy="18834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9849144" y="5574396"/>
                <a:ext cx="317716" cy="369332"/>
              </a:xfrm>
              <a:prstGeom prst="rect">
                <a:avLst/>
              </a:prstGeom>
              <a:noFill/>
            </p:spPr>
            <p:txBody>
              <a:bodyPr wrap="none" rtlCol="0">
                <a:spAutoFit/>
              </a:bodyPr>
              <a:lstStyle/>
              <a:p>
                <a:r>
                  <a:rPr kumimoji="1" lang="en-US" altLang="zh-CN" smtClean="0"/>
                  <a:t>A</a:t>
                </a:r>
                <a:endParaRPr kumimoji="1" lang="zh-CN" altLang="en-US" dirty="0"/>
              </a:p>
            </p:txBody>
          </p:sp>
        </p:grpSp>
        <p:sp>
          <p:nvSpPr>
            <p:cNvPr id="21" name="椭圆 20"/>
            <p:cNvSpPr/>
            <p:nvPr/>
          </p:nvSpPr>
          <p:spPr>
            <a:xfrm flipH="1">
              <a:off x="8814308" y="4032683"/>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2" name="椭圆 21"/>
            <p:cNvSpPr/>
            <p:nvPr/>
          </p:nvSpPr>
          <p:spPr>
            <a:xfrm flipH="1">
              <a:off x="8966708" y="4114743"/>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p:cNvSpPr/>
            <p:nvPr/>
          </p:nvSpPr>
          <p:spPr>
            <a:xfrm flipH="1">
              <a:off x="9161312" y="4056129"/>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4" name="椭圆 23"/>
            <p:cNvSpPr/>
            <p:nvPr/>
          </p:nvSpPr>
          <p:spPr>
            <a:xfrm flipH="1">
              <a:off x="9355916" y="4152257"/>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5" name="椭圆 24"/>
            <p:cNvSpPr/>
            <p:nvPr/>
          </p:nvSpPr>
          <p:spPr>
            <a:xfrm flipH="1">
              <a:off x="9550520" y="4079574"/>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6" name="椭圆 25"/>
            <p:cNvSpPr/>
            <p:nvPr/>
          </p:nvSpPr>
          <p:spPr>
            <a:xfrm flipH="1">
              <a:off x="9787327" y="4105362"/>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7" name="椭圆 26"/>
            <p:cNvSpPr/>
            <p:nvPr/>
          </p:nvSpPr>
          <p:spPr>
            <a:xfrm flipH="1">
              <a:off x="9953795" y="4060815"/>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8" name="椭圆 27"/>
            <p:cNvSpPr/>
            <p:nvPr/>
          </p:nvSpPr>
          <p:spPr>
            <a:xfrm flipH="1">
              <a:off x="10106195" y="3945930"/>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9" name="椭圆 28"/>
            <p:cNvSpPr/>
            <p:nvPr/>
          </p:nvSpPr>
          <p:spPr>
            <a:xfrm flipH="1">
              <a:off x="10272663" y="3816972"/>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0" name="椭圆 29"/>
            <p:cNvSpPr/>
            <p:nvPr/>
          </p:nvSpPr>
          <p:spPr>
            <a:xfrm flipH="1">
              <a:off x="10467267" y="3730222"/>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1" name="椭圆 30"/>
            <p:cNvSpPr/>
            <p:nvPr/>
          </p:nvSpPr>
          <p:spPr>
            <a:xfrm flipH="1">
              <a:off x="10591531" y="3573134"/>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2" name="椭圆 31"/>
            <p:cNvSpPr/>
            <p:nvPr/>
          </p:nvSpPr>
          <p:spPr>
            <a:xfrm flipH="1">
              <a:off x="10729863" y="3430113"/>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3" name="椭圆 32"/>
            <p:cNvSpPr/>
            <p:nvPr/>
          </p:nvSpPr>
          <p:spPr>
            <a:xfrm flipH="1">
              <a:off x="10910399" y="3343363"/>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4" name="椭圆 33"/>
            <p:cNvSpPr/>
            <p:nvPr/>
          </p:nvSpPr>
          <p:spPr>
            <a:xfrm flipH="1">
              <a:off x="11062799" y="3172206"/>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sp>
        <p:nvSpPr>
          <p:cNvPr id="7" name="幻灯片编号占位符 6"/>
          <p:cNvSpPr>
            <a:spLocks noGrp="1"/>
          </p:cNvSpPr>
          <p:nvPr>
            <p:ph type="sldNum" sz="quarter" idx="12"/>
          </p:nvPr>
        </p:nvSpPr>
        <p:spPr/>
        <p:txBody>
          <a:bodyPr/>
          <a:lstStyle/>
          <a:p>
            <a:fld id="{DFBD9584-D379-CC4C-BDA9-BC7C64586B30}" type="slidenum">
              <a:rPr kumimoji="1" lang="zh-CN" altLang="en-US" smtClean="0"/>
              <a:pPr/>
              <a:t>25</a:t>
            </a:fld>
            <a:endParaRPr kumimoji="1" lang="zh-CN" altLang="en-US"/>
          </a:p>
        </p:txBody>
      </p:sp>
    </p:spTree>
    <p:extLst>
      <p:ext uri="{BB962C8B-B14F-4D97-AF65-F5344CB8AC3E}">
        <p14:creationId xmlns:p14="http://schemas.microsoft.com/office/powerpoint/2010/main" xmlns="" val="1789596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瓶颈带宽测量</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t>用</a:t>
            </a:r>
            <a:r>
              <a:rPr kumimoji="1" lang="en-US" altLang="zh-CN" dirty="0"/>
              <a:t>(C</a:t>
            </a:r>
            <a:r>
              <a:rPr kumimoji="1" lang="en-US" altLang="zh-CN" baseline="-25000" dirty="0"/>
              <a:t>0</a:t>
            </a:r>
            <a:r>
              <a:rPr kumimoji="1" lang="en-US" altLang="zh-CN" dirty="0"/>
              <a:t>,C</a:t>
            </a:r>
            <a:r>
              <a:rPr kumimoji="1" lang="en-US" altLang="zh-CN" baseline="-25000" dirty="0"/>
              <a:t>1</a:t>
            </a:r>
            <a:r>
              <a:rPr kumimoji="1" lang="en-US" altLang="zh-CN" dirty="0"/>
              <a:t>,C</a:t>
            </a:r>
            <a:r>
              <a:rPr kumimoji="1" lang="en-US" altLang="zh-CN" baseline="-25000" dirty="0"/>
              <a:t>2</a:t>
            </a:r>
            <a:r>
              <a:rPr kumimoji="1" lang="en-US" altLang="zh-CN" dirty="0"/>
              <a:t>,…,C</a:t>
            </a:r>
            <a:r>
              <a:rPr kumimoji="1" lang="en-US" altLang="zh-CN" baseline="-25000" dirty="0"/>
              <a:t>H</a:t>
            </a:r>
            <a:r>
              <a:rPr kumimoji="1" lang="en-US" altLang="zh-CN" dirty="0"/>
              <a:t>)</a:t>
            </a:r>
            <a:r>
              <a:rPr kumimoji="1" lang="zh-CN" altLang="en-US" dirty="0"/>
              <a:t>表示一条从源端到目的端的路径，</a:t>
            </a:r>
            <a:r>
              <a:rPr kumimoji="1" lang="en-US" altLang="zh-CN" dirty="0"/>
              <a:t>H</a:t>
            </a:r>
            <a:r>
              <a:rPr kumimoji="1" lang="zh-CN" altLang="en-US" dirty="0"/>
              <a:t>表示路径的跳数，</a:t>
            </a:r>
            <a:r>
              <a:rPr kumimoji="1" lang="en-US" altLang="zh-CN" dirty="0"/>
              <a:t>Ci</a:t>
            </a:r>
            <a:r>
              <a:rPr kumimoji="1" lang="zh-CN" altLang="en-US" dirty="0"/>
              <a:t>表示链路</a:t>
            </a:r>
            <a:r>
              <a:rPr kumimoji="1" lang="en-US" altLang="zh-CN" dirty="0" err="1"/>
              <a:t>i</a:t>
            </a:r>
            <a:r>
              <a:rPr kumimoji="1" lang="zh-CN" altLang="en-US" dirty="0"/>
              <a:t>的链路带宽，</a:t>
            </a:r>
            <a:r>
              <a:rPr lang="zh-CN" altLang="en-US" dirty="0"/>
              <a:t> </a:t>
            </a:r>
            <a:endParaRPr lang="zh-CN" altLang="en-US" dirty="0" smtClean="0"/>
          </a:p>
          <a:p>
            <a:r>
              <a:rPr kumimoji="1" lang="zh-CN" altLang="en-US" dirty="0" smtClean="0"/>
              <a:t>路径瓶颈带宽</a:t>
            </a:r>
            <a:r>
              <a:rPr kumimoji="1" lang="zh-CN" altLang="en-US" dirty="0"/>
              <a:t>可表示为：</a:t>
            </a:r>
          </a:p>
          <a:p>
            <a:pPr marL="0" indent="0" algn="ctr">
              <a:buNone/>
            </a:pPr>
            <a:r>
              <a:rPr kumimoji="1" lang="en-US" altLang="zh-CN" dirty="0" err="1" smtClean="0"/>
              <a:t>B</a:t>
            </a:r>
            <a:r>
              <a:rPr kumimoji="1" lang="en-US" altLang="zh-CN" baseline="-25000" dirty="0" err="1" smtClean="0"/>
              <a:t>bottleneck</a:t>
            </a:r>
            <a:r>
              <a:rPr kumimoji="1" lang="en-US" altLang="zh-CN" dirty="0" smtClean="0"/>
              <a:t>=min[C</a:t>
            </a:r>
            <a:r>
              <a:rPr kumimoji="1" lang="en-US" altLang="zh-CN" baseline="-25000" dirty="0" smtClean="0"/>
              <a:t>i</a:t>
            </a:r>
            <a:r>
              <a:rPr kumimoji="1" lang="en-US" altLang="zh-CN" dirty="0" smtClean="0"/>
              <a:t>]</a:t>
            </a:r>
            <a:r>
              <a:rPr kumimoji="1" lang="zh-CN" altLang="en-US" dirty="0" smtClean="0"/>
              <a:t>   </a:t>
            </a:r>
            <a:r>
              <a:rPr kumimoji="1" lang="en-US" altLang="zh-CN" dirty="0"/>
              <a:t>(</a:t>
            </a:r>
            <a:r>
              <a:rPr kumimoji="1" lang="en-US" altLang="zh-CN" dirty="0" err="1"/>
              <a:t>i</a:t>
            </a:r>
            <a:r>
              <a:rPr kumimoji="1" lang="en-US" altLang="zh-CN" dirty="0"/>
              <a:t>=0..H)</a:t>
            </a:r>
            <a:endParaRPr kumimoji="1" lang="zh-CN" altLang="en-US" dirty="0"/>
          </a:p>
          <a:p>
            <a:endParaRPr kumimoji="1" lang="zh-CN" altLang="en-US" dirty="0" smtClean="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26</a:t>
            </a:fld>
            <a:endParaRPr kumimoji="1" lang="zh-CN" altLang="en-US"/>
          </a:p>
        </p:txBody>
      </p:sp>
    </p:spTree>
    <p:extLst>
      <p:ext uri="{BB962C8B-B14F-4D97-AF65-F5344CB8AC3E}">
        <p14:creationId xmlns:p14="http://schemas.microsoft.com/office/powerpoint/2010/main" xmlns="" val="1297025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瓶颈链路带宽测量</a:t>
            </a:r>
          </a:p>
        </p:txBody>
      </p:sp>
      <p:sp>
        <p:nvSpPr>
          <p:cNvPr id="3" name="内容占位符 2"/>
          <p:cNvSpPr>
            <a:spLocks noGrp="1"/>
          </p:cNvSpPr>
          <p:nvPr>
            <p:ph idx="1"/>
          </p:nvPr>
        </p:nvSpPr>
        <p:spPr/>
        <p:txBody>
          <a:bodyPr/>
          <a:lstStyle/>
          <a:p>
            <a:r>
              <a:rPr kumimoji="1" lang="zh-CN" altLang="en-US" dirty="0"/>
              <a:t>变长包序列模型</a:t>
            </a:r>
          </a:p>
          <a:p>
            <a:pPr lvl="1"/>
            <a:r>
              <a:rPr kumimoji="1" lang="zh-CN" altLang="en-US" dirty="0"/>
              <a:t>最初由</a:t>
            </a:r>
            <a:r>
              <a:rPr kumimoji="1" lang="en-US" altLang="zh-CN" dirty="0"/>
              <a:t>Steve</a:t>
            </a:r>
            <a:r>
              <a:rPr kumimoji="1" lang="zh-CN" altLang="en-US" dirty="0"/>
              <a:t> </a:t>
            </a:r>
            <a:r>
              <a:rPr kumimoji="1" lang="en-US" altLang="zh-CN" dirty="0" err="1"/>
              <a:t>Bellovin</a:t>
            </a:r>
            <a:r>
              <a:rPr kumimoji="1" lang="zh-CN" altLang="en-US" dirty="0"/>
              <a:t>和</a:t>
            </a:r>
            <a:r>
              <a:rPr kumimoji="1" lang="en-US" altLang="zh-CN" dirty="0"/>
              <a:t>Van</a:t>
            </a:r>
            <a:r>
              <a:rPr kumimoji="1" lang="zh-CN" altLang="en-US" dirty="0"/>
              <a:t> </a:t>
            </a:r>
            <a:r>
              <a:rPr kumimoji="1" lang="en-US" altLang="zh-CN" dirty="0"/>
              <a:t>Jacobson</a:t>
            </a:r>
            <a:r>
              <a:rPr kumimoji="1" lang="zh-CN" altLang="en-US" dirty="0"/>
              <a:t>提出</a:t>
            </a:r>
          </a:p>
          <a:p>
            <a:pPr lvl="1"/>
            <a:r>
              <a:rPr kumimoji="1" lang="zh-CN" altLang="en-US" dirty="0"/>
              <a:t>代表工具：</a:t>
            </a:r>
            <a:r>
              <a:rPr kumimoji="1" lang="en-US" altLang="zh-CN" dirty="0" err="1"/>
              <a:t>Pathchar</a:t>
            </a:r>
            <a:r>
              <a:rPr kumimoji="1" lang="zh-CN" altLang="en-US" dirty="0"/>
              <a:t>，</a:t>
            </a:r>
            <a:r>
              <a:rPr kumimoji="1" lang="en-US" altLang="zh-CN" dirty="0"/>
              <a:t>Clink</a:t>
            </a:r>
            <a:r>
              <a:rPr kumimoji="1" lang="zh-CN" altLang="en-US" dirty="0"/>
              <a:t>，</a:t>
            </a:r>
            <a:r>
              <a:rPr kumimoji="1" lang="en-US" altLang="zh-CN" dirty="0" err="1"/>
              <a:t>pchar</a:t>
            </a:r>
            <a:r>
              <a:rPr kumimoji="1" lang="zh-CN" altLang="en-US" dirty="0"/>
              <a:t>，</a:t>
            </a:r>
            <a:r>
              <a:rPr kumimoji="1" lang="en-US" altLang="zh-CN" dirty="0" err="1"/>
              <a:t>nettimer</a:t>
            </a:r>
            <a:r>
              <a:rPr kumimoji="1" lang="zh-CN" altLang="en-US" dirty="0"/>
              <a:t>等</a:t>
            </a:r>
          </a:p>
          <a:p>
            <a:pPr lvl="1"/>
            <a:r>
              <a:rPr kumimoji="1" lang="zh-CN" altLang="en-US" dirty="0"/>
              <a:t>假设条件：</a:t>
            </a:r>
          </a:p>
          <a:p>
            <a:pPr marL="1371600" lvl="2" indent="-457200">
              <a:buFont typeface="+mj-lt"/>
              <a:buAutoNum type="arabicPeriod"/>
            </a:pPr>
            <a:r>
              <a:rPr kumimoji="1" lang="zh-CN" altLang="en-US" dirty="0"/>
              <a:t>传输延迟和包大小成线性关系</a:t>
            </a:r>
          </a:p>
          <a:p>
            <a:pPr marL="1371600" lvl="2" indent="-457200">
              <a:buFont typeface="+mj-lt"/>
              <a:buAutoNum type="arabicPeriod"/>
            </a:pPr>
            <a:r>
              <a:rPr kumimoji="1" lang="zh-CN" altLang="en-US" dirty="0"/>
              <a:t>背景流量只会增加包延迟</a:t>
            </a:r>
          </a:p>
          <a:p>
            <a:pPr marL="1371600" lvl="2" indent="-457200">
              <a:buFont typeface="+mj-lt"/>
              <a:buAutoNum type="arabicPeriod"/>
            </a:pPr>
            <a:r>
              <a:rPr kumimoji="1" lang="zh-CN" altLang="en-US" dirty="0"/>
              <a:t>特定大小的多个测量包中，往返延迟</a:t>
            </a:r>
            <a:r>
              <a:rPr kumimoji="1" lang="en-US" altLang="zh-CN" dirty="0"/>
              <a:t>RTT</a:t>
            </a:r>
            <a:r>
              <a:rPr kumimoji="1" lang="zh-CN" altLang="en-US" dirty="0"/>
              <a:t>最小的包可近似认为在通路中没有经历排队延迟</a:t>
            </a:r>
          </a:p>
          <a:p>
            <a:pPr marL="1371600" lvl="2" indent="-457200">
              <a:buFont typeface="+mj-lt"/>
              <a:buAutoNum type="arabicPeriod"/>
            </a:pPr>
            <a:r>
              <a:rPr kumimoji="1" lang="zh-CN" altLang="en-US" dirty="0"/>
              <a:t>包转发时间可以忽略不计</a:t>
            </a:r>
          </a:p>
          <a:p>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27</a:t>
            </a:fld>
            <a:endParaRPr kumimoji="1" lang="zh-CN" altLang="en-US"/>
          </a:p>
        </p:txBody>
      </p:sp>
    </p:spTree>
    <p:extLst>
      <p:ext uri="{BB962C8B-B14F-4D97-AF65-F5344CB8AC3E}">
        <p14:creationId xmlns:p14="http://schemas.microsoft.com/office/powerpoint/2010/main" xmlns="" val="1529251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瓶颈带宽</a:t>
            </a:r>
            <a:r>
              <a:rPr kumimoji="1" lang="zh-CN" altLang="en-US" dirty="0"/>
              <a:t>测量</a:t>
            </a:r>
          </a:p>
        </p:txBody>
      </p:sp>
      <p:sp>
        <p:nvSpPr>
          <p:cNvPr id="3" name="内容占位符 2"/>
          <p:cNvSpPr>
            <a:spLocks noGrp="1"/>
          </p:cNvSpPr>
          <p:nvPr>
            <p:ph idx="1"/>
          </p:nvPr>
        </p:nvSpPr>
        <p:spPr>
          <a:xfrm>
            <a:off x="838200" y="1825625"/>
            <a:ext cx="6336323" cy="4351338"/>
          </a:xfrm>
        </p:spPr>
        <p:txBody>
          <a:bodyPr>
            <a:noAutofit/>
          </a:bodyPr>
          <a:lstStyle/>
          <a:p>
            <a:pPr marL="228600" lvl="1">
              <a:spcBef>
                <a:spcPts val="1000"/>
              </a:spcBef>
            </a:pPr>
            <a:r>
              <a:rPr lang="zh-CN" altLang="en-US" dirty="0"/>
              <a:t>变长包序列模型</a:t>
            </a:r>
          </a:p>
          <a:p>
            <a:pPr marL="685800" lvl="2">
              <a:spcBef>
                <a:spcPts val="1000"/>
              </a:spcBef>
            </a:pPr>
            <a:r>
              <a:rPr lang="zh-CN" altLang="en-US" dirty="0"/>
              <a:t>测量原理：</a:t>
            </a:r>
          </a:p>
          <a:p>
            <a:pPr marL="1143000" lvl="3">
              <a:spcBef>
                <a:spcPts val="1000"/>
              </a:spcBef>
            </a:pPr>
            <a:r>
              <a:rPr lang="zh-CN" altLang="en-US" dirty="0"/>
              <a:t>源端向目的端发送一列相同大小的</a:t>
            </a:r>
            <a:r>
              <a:rPr lang="en-US" altLang="zh-CN" dirty="0"/>
              <a:t>n</a:t>
            </a:r>
            <a:r>
              <a:rPr lang="zh-CN" altLang="en-US" dirty="0"/>
              <a:t>个测量包，目的端接收到测量包后发回</a:t>
            </a:r>
            <a:r>
              <a:rPr lang="en-US" altLang="zh-CN" dirty="0" err="1"/>
              <a:t>ack</a:t>
            </a:r>
            <a:r>
              <a:rPr lang="zh-CN" altLang="en-US" dirty="0"/>
              <a:t>确认包。</a:t>
            </a:r>
          </a:p>
          <a:p>
            <a:pPr marL="1143000" lvl="3">
              <a:spcBef>
                <a:spcPts val="1000"/>
              </a:spcBef>
            </a:pPr>
            <a:r>
              <a:rPr lang="zh-CN" altLang="en-US" dirty="0"/>
              <a:t>源端计算测量包的</a:t>
            </a:r>
            <a:r>
              <a:rPr lang="en-US" altLang="zh-CN" dirty="0"/>
              <a:t>RTT</a:t>
            </a:r>
            <a:r>
              <a:rPr lang="zh-CN" altLang="en-US" dirty="0"/>
              <a:t>值，并选取最小值。</a:t>
            </a:r>
          </a:p>
          <a:p>
            <a:pPr marL="1143000" lvl="3">
              <a:spcBef>
                <a:spcPts val="1000"/>
              </a:spcBef>
            </a:pPr>
            <a:r>
              <a:rPr lang="zh-CN" altLang="en-US" dirty="0"/>
              <a:t>这一过程重复</a:t>
            </a:r>
            <a:r>
              <a:rPr lang="en-US" altLang="zh-CN" dirty="0"/>
              <a:t>k</a:t>
            </a:r>
            <a:r>
              <a:rPr lang="zh-CN" altLang="en-US" dirty="0"/>
              <a:t>次，每次取不同大小的测量包。</a:t>
            </a:r>
          </a:p>
          <a:p>
            <a:pPr marL="1143000" lvl="3">
              <a:spcBef>
                <a:spcPts val="1000"/>
              </a:spcBef>
            </a:pPr>
            <a:r>
              <a:rPr lang="zh-CN" altLang="en-US" dirty="0"/>
              <a:t>计算</a:t>
            </a:r>
            <a:r>
              <a:rPr lang="en-US" altLang="zh-CN" dirty="0"/>
              <a:t>k</a:t>
            </a:r>
            <a:r>
              <a:rPr lang="zh-CN" altLang="en-US" dirty="0"/>
              <a:t>个包大小的差值与相应</a:t>
            </a:r>
            <a:r>
              <a:rPr lang="en-US" altLang="zh-CN" dirty="0"/>
              <a:t>RTT</a:t>
            </a:r>
            <a:r>
              <a:rPr lang="zh-CN" altLang="en-US" dirty="0"/>
              <a:t>的差值，取</a:t>
            </a:r>
            <a:r>
              <a:rPr lang="zh-CN" altLang="en-US" dirty="0" smtClean="0"/>
              <a:t>其差获得</a:t>
            </a:r>
            <a:r>
              <a:rPr lang="zh-CN" altLang="en-US" dirty="0"/>
              <a:t>链路物理带宽。背景流量的影响通过取差值而消除。</a:t>
            </a:r>
          </a:p>
          <a:p>
            <a:pPr marL="1143000" lvl="3">
              <a:spcBef>
                <a:spcPts val="1000"/>
              </a:spcBef>
            </a:pPr>
            <a:r>
              <a:rPr lang="zh-CN" altLang="en-US" dirty="0"/>
              <a:t>实际中使用作图法得到结果，分别以包延迟和包大小为纵横坐标描点，用线性回归法作出一条直线，直线斜率的倒数即为链路物理带宽。通过逐跳链路物理带宽，可以间接获得通路瓶颈带宽。</a:t>
            </a:r>
          </a:p>
          <a:p>
            <a:endParaRPr lang="zh-CN" altLang="en-US" dirty="0"/>
          </a:p>
        </p:txBody>
      </p:sp>
      <p:grpSp>
        <p:nvGrpSpPr>
          <p:cNvPr id="31" name="组 30"/>
          <p:cNvGrpSpPr/>
          <p:nvPr/>
        </p:nvGrpSpPr>
        <p:grpSpPr>
          <a:xfrm>
            <a:off x="7604662" y="2974031"/>
            <a:ext cx="4344766" cy="2988490"/>
            <a:chOff x="7604662" y="2974031"/>
            <a:chExt cx="4344766" cy="2988490"/>
          </a:xfrm>
        </p:grpSpPr>
        <p:grpSp>
          <p:nvGrpSpPr>
            <p:cNvPr id="4" name="组 3"/>
            <p:cNvGrpSpPr/>
            <p:nvPr/>
          </p:nvGrpSpPr>
          <p:grpSpPr>
            <a:xfrm>
              <a:off x="7604662" y="2974031"/>
              <a:ext cx="4344766" cy="2988490"/>
              <a:chOff x="7857885" y="2974031"/>
              <a:chExt cx="4344766" cy="2988490"/>
            </a:xfrm>
          </p:grpSpPr>
          <p:cxnSp>
            <p:nvCxnSpPr>
              <p:cNvPr id="6" name="直线连接符 5"/>
              <p:cNvCxnSpPr/>
              <p:nvPr/>
            </p:nvCxnSpPr>
            <p:spPr>
              <a:xfrm flipH="1">
                <a:off x="8753036" y="3050959"/>
                <a:ext cx="2600764" cy="2091117"/>
              </a:xfrm>
              <a:prstGeom prst="line">
                <a:avLst/>
              </a:prstGeom>
            </p:spPr>
            <p:style>
              <a:lnRef idx="1">
                <a:schemeClr val="dk1"/>
              </a:lnRef>
              <a:fillRef idx="0">
                <a:schemeClr val="dk1"/>
              </a:fillRef>
              <a:effectRef idx="0">
                <a:schemeClr val="dk1"/>
              </a:effectRef>
              <a:fontRef idx="minor">
                <a:schemeClr val="tx1"/>
              </a:fontRef>
            </p:style>
          </p:cxnSp>
          <p:grpSp>
            <p:nvGrpSpPr>
              <p:cNvPr id="7" name="组 6"/>
              <p:cNvGrpSpPr/>
              <p:nvPr/>
            </p:nvGrpSpPr>
            <p:grpSpPr>
              <a:xfrm>
                <a:off x="7857885" y="2974031"/>
                <a:ext cx="4344766" cy="2988490"/>
                <a:chOff x="7857885" y="2974031"/>
                <a:chExt cx="4344766" cy="2988490"/>
              </a:xfrm>
            </p:grpSpPr>
            <p:cxnSp>
              <p:nvCxnSpPr>
                <p:cNvPr id="22" name="直线箭头连接符 21"/>
                <p:cNvCxnSpPr/>
                <p:nvPr/>
              </p:nvCxnSpPr>
              <p:spPr>
                <a:xfrm>
                  <a:off x="8736037" y="5556738"/>
                  <a:ext cx="29120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p:cNvCxnSpPr/>
                <p:nvPr/>
              </p:nvCxnSpPr>
              <p:spPr>
                <a:xfrm flipV="1">
                  <a:off x="8741899" y="3094892"/>
                  <a:ext cx="22274" cy="24618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10216915" y="5593189"/>
                  <a:ext cx="1985736" cy="369332"/>
                </a:xfrm>
                <a:prstGeom prst="rect">
                  <a:avLst/>
                </a:prstGeom>
                <a:noFill/>
              </p:spPr>
              <p:txBody>
                <a:bodyPr wrap="none" rtlCol="0">
                  <a:spAutoFit/>
                </a:bodyPr>
                <a:lstStyle/>
                <a:p>
                  <a:r>
                    <a:rPr kumimoji="1" lang="zh-CN" altLang="en-US" dirty="0" smtClean="0"/>
                    <a:t>测试包大小</a:t>
                  </a:r>
                  <a:r>
                    <a:rPr kumimoji="1" lang="en-US" altLang="zh-CN" dirty="0" smtClean="0"/>
                    <a:t>(bytes)</a:t>
                  </a:r>
                  <a:endParaRPr kumimoji="1" lang="zh-CN" altLang="en-US" dirty="0"/>
                </a:p>
              </p:txBody>
            </p:sp>
            <p:sp>
              <p:nvSpPr>
                <p:cNvPr id="25" name="文本框 24"/>
                <p:cNvSpPr txBox="1"/>
                <p:nvPr/>
              </p:nvSpPr>
              <p:spPr>
                <a:xfrm>
                  <a:off x="7857885" y="2974031"/>
                  <a:ext cx="818814" cy="369332"/>
                </a:xfrm>
                <a:prstGeom prst="rect">
                  <a:avLst/>
                </a:prstGeom>
                <a:noFill/>
              </p:spPr>
              <p:txBody>
                <a:bodyPr wrap="none" rtlCol="0">
                  <a:spAutoFit/>
                </a:bodyPr>
                <a:lstStyle/>
                <a:p>
                  <a:r>
                    <a:rPr lang="en-US" altLang="zh-CN" dirty="0" smtClean="0"/>
                    <a:t>RTT</a:t>
                  </a:r>
                  <a:r>
                    <a:rPr lang="zh-CN" altLang="en-US" dirty="0" smtClean="0"/>
                    <a:t> </a:t>
                  </a:r>
                  <a:r>
                    <a:rPr lang="en-US" altLang="zh-CN" dirty="0" smtClean="0"/>
                    <a:t>(s)</a:t>
                  </a:r>
                  <a:endParaRPr kumimoji="1" lang="zh-CN" altLang="en-US" dirty="0"/>
                </a:p>
              </p:txBody>
            </p:sp>
            <p:sp>
              <p:nvSpPr>
                <p:cNvPr id="26" name="文本框 25"/>
                <p:cNvSpPr txBox="1"/>
                <p:nvPr/>
              </p:nvSpPr>
              <p:spPr>
                <a:xfrm>
                  <a:off x="8240361" y="3956483"/>
                  <a:ext cx="184731" cy="369332"/>
                </a:xfrm>
                <a:prstGeom prst="rect">
                  <a:avLst/>
                </a:prstGeom>
                <a:noFill/>
              </p:spPr>
              <p:txBody>
                <a:bodyPr wrap="none" rtlCol="0">
                  <a:spAutoFit/>
                </a:bodyPr>
                <a:lstStyle/>
                <a:p>
                  <a:endParaRPr kumimoji="1" lang="zh-CN" altLang="en-US" dirty="0"/>
                </a:p>
              </p:txBody>
            </p:sp>
            <p:sp>
              <p:nvSpPr>
                <p:cNvPr id="28" name="文本框 27"/>
                <p:cNvSpPr txBox="1"/>
                <p:nvPr/>
              </p:nvSpPr>
              <p:spPr>
                <a:xfrm>
                  <a:off x="9849144" y="5574396"/>
                  <a:ext cx="184731" cy="369332"/>
                </a:xfrm>
                <a:prstGeom prst="rect">
                  <a:avLst/>
                </a:prstGeom>
                <a:noFill/>
              </p:spPr>
              <p:txBody>
                <a:bodyPr wrap="none" rtlCol="0">
                  <a:spAutoFit/>
                </a:bodyPr>
                <a:lstStyle/>
                <a:p>
                  <a:endParaRPr kumimoji="1" lang="zh-CN" altLang="en-US" dirty="0"/>
                </a:p>
              </p:txBody>
            </p:sp>
          </p:grpSp>
          <p:sp>
            <p:nvSpPr>
              <p:cNvPr id="8" name="椭圆 7"/>
              <p:cNvSpPr/>
              <p:nvPr/>
            </p:nvSpPr>
            <p:spPr>
              <a:xfrm flipH="1">
                <a:off x="8912784" y="4918948"/>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p:cNvSpPr/>
              <p:nvPr/>
            </p:nvSpPr>
            <p:spPr>
              <a:xfrm flipH="1">
                <a:off x="9121451" y="4775927"/>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椭圆 9"/>
              <p:cNvSpPr/>
              <p:nvPr/>
            </p:nvSpPr>
            <p:spPr>
              <a:xfrm flipH="1">
                <a:off x="9513004" y="4450025"/>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1" name="椭圆 10"/>
              <p:cNvSpPr/>
              <p:nvPr/>
            </p:nvSpPr>
            <p:spPr>
              <a:xfrm flipH="1">
                <a:off x="9313712" y="4588359"/>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椭圆 11"/>
              <p:cNvSpPr/>
              <p:nvPr/>
            </p:nvSpPr>
            <p:spPr>
              <a:xfrm flipH="1">
                <a:off x="9747471" y="4262455"/>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4" name="椭圆 13"/>
              <p:cNvSpPr/>
              <p:nvPr/>
            </p:nvSpPr>
            <p:spPr>
              <a:xfrm flipH="1">
                <a:off x="9953795" y="4060815"/>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p:cNvSpPr/>
              <p:nvPr/>
            </p:nvSpPr>
            <p:spPr>
              <a:xfrm flipH="1">
                <a:off x="10202323" y="3901380"/>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椭圆 16"/>
              <p:cNvSpPr/>
              <p:nvPr/>
            </p:nvSpPr>
            <p:spPr>
              <a:xfrm flipH="1">
                <a:off x="10439131" y="3716154"/>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8" name="椭圆 17"/>
              <p:cNvSpPr/>
              <p:nvPr/>
            </p:nvSpPr>
            <p:spPr>
              <a:xfrm flipH="1">
                <a:off x="10661871" y="3516862"/>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0" name="椭圆 19"/>
              <p:cNvSpPr/>
              <p:nvPr/>
            </p:nvSpPr>
            <p:spPr>
              <a:xfrm flipH="1">
                <a:off x="10882263" y="3343363"/>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1" name="椭圆 20"/>
              <p:cNvSpPr/>
              <p:nvPr/>
            </p:nvSpPr>
            <p:spPr>
              <a:xfrm flipH="1">
                <a:off x="11105003" y="3158138"/>
                <a:ext cx="91576" cy="996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sp>
          <p:nvSpPr>
            <p:cNvPr id="30" name="文本框 29"/>
            <p:cNvSpPr txBox="1"/>
            <p:nvPr/>
          </p:nvSpPr>
          <p:spPr>
            <a:xfrm>
              <a:off x="9429632" y="4734282"/>
              <a:ext cx="2106667" cy="369332"/>
            </a:xfrm>
            <a:prstGeom prst="rect">
              <a:avLst/>
            </a:prstGeom>
            <a:noFill/>
          </p:spPr>
          <p:txBody>
            <a:bodyPr wrap="none" rtlCol="0">
              <a:spAutoFit/>
            </a:bodyPr>
            <a:lstStyle/>
            <a:p>
              <a:r>
                <a:rPr kumimoji="1" lang="en-US" altLang="zh-CN" dirty="0" smtClean="0"/>
                <a:t>Bandwidth</a:t>
              </a:r>
              <a:r>
                <a:rPr kumimoji="1" lang="zh-CN" altLang="en-US" dirty="0" smtClean="0"/>
                <a:t> </a:t>
              </a:r>
              <a:r>
                <a:rPr kumimoji="1" lang="en-US" altLang="zh-CN" dirty="0" smtClean="0"/>
                <a:t>=</a:t>
              </a:r>
              <a:r>
                <a:rPr kumimoji="1" lang="zh-CN" altLang="en-US" dirty="0" smtClean="0"/>
                <a:t> </a:t>
              </a:r>
              <a:r>
                <a:rPr kumimoji="1" lang="en-US" altLang="zh-CN" dirty="0" smtClean="0"/>
                <a:t>1/</a:t>
              </a:r>
              <a:r>
                <a:rPr kumimoji="1" lang="zh-CN" altLang="en-US" dirty="0" smtClean="0"/>
                <a:t>斜率</a:t>
              </a:r>
              <a:endParaRPr kumimoji="1" lang="zh-CN" altLang="en-US" dirty="0"/>
            </a:p>
          </p:txBody>
        </p:sp>
      </p:grpSp>
      <p:sp>
        <p:nvSpPr>
          <p:cNvPr id="13" name="幻灯片编号占位符 12"/>
          <p:cNvSpPr>
            <a:spLocks noGrp="1"/>
          </p:cNvSpPr>
          <p:nvPr>
            <p:ph type="sldNum" sz="quarter" idx="12"/>
          </p:nvPr>
        </p:nvSpPr>
        <p:spPr/>
        <p:txBody>
          <a:bodyPr/>
          <a:lstStyle/>
          <a:p>
            <a:fld id="{DFBD9584-D379-CC4C-BDA9-BC7C64586B30}" type="slidenum">
              <a:rPr kumimoji="1" lang="zh-CN" altLang="en-US" smtClean="0"/>
              <a:pPr/>
              <a:t>28</a:t>
            </a:fld>
            <a:endParaRPr kumimoji="1" lang="zh-CN" altLang="en-US"/>
          </a:p>
        </p:txBody>
      </p:sp>
    </p:spTree>
    <p:extLst>
      <p:ext uri="{BB962C8B-B14F-4D97-AF65-F5344CB8AC3E}">
        <p14:creationId xmlns:p14="http://schemas.microsoft.com/office/powerpoint/2010/main" xmlns="" val="1981749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瓶颈带宽</a:t>
            </a:r>
            <a:r>
              <a:rPr kumimoji="1" lang="zh-CN" altLang="en-US" dirty="0"/>
              <a:t>测量</a:t>
            </a:r>
          </a:p>
        </p:txBody>
      </p:sp>
      <p:sp>
        <p:nvSpPr>
          <p:cNvPr id="3" name="内容占位符 2"/>
          <p:cNvSpPr>
            <a:spLocks noGrp="1"/>
          </p:cNvSpPr>
          <p:nvPr>
            <p:ph idx="1"/>
          </p:nvPr>
        </p:nvSpPr>
        <p:spPr/>
        <p:txBody>
          <a:bodyPr>
            <a:normAutofit/>
          </a:bodyPr>
          <a:lstStyle/>
          <a:p>
            <a:pPr marL="228600" lvl="1">
              <a:spcBef>
                <a:spcPts val="1000"/>
              </a:spcBef>
              <a:buFont typeface="Wingdings" pitchFamily="2" charset="2"/>
              <a:buChar char="Ø"/>
            </a:pPr>
            <a:r>
              <a:rPr lang="zh-CN" altLang="en-US" dirty="0"/>
              <a:t>变长包序列模型</a:t>
            </a:r>
          </a:p>
          <a:p>
            <a:pPr lvl="1">
              <a:buFont typeface="Wingdings" pitchFamily="2" charset="2"/>
              <a:buChar char="u"/>
            </a:pPr>
            <a:r>
              <a:rPr lang="zh-CN" altLang="en-US" dirty="0"/>
              <a:t>模型</a:t>
            </a:r>
            <a:r>
              <a:rPr lang="zh-CN" altLang="en-US" dirty="0" smtClean="0"/>
              <a:t>缺陷</a:t>
            </a:r>
            <a:endParaRPr lang="zh-CN" altLang="en-US" dirty="0"/>
          </a:p>
          <a:p>
            <a:pPr lvl="2"/>
            <a:r>
              <a:rPr lang="zh-CN" altLang="en-US" dirty="0"/>
              <a:t>测量所需时间较长，消耗的带宽较大</a:t>
            </a:r>
          </a:p>
          <a:p>
            <a:pPr lvl="2"/>
            <a:r>
              <a:rPr lang="zh-CN" altLang="en-US" dirty="0"/>
              <a:t>测量工具多用</a:t>
            </a:r>
            <a:r>
              <a:rPr lang="en-US" altLang="zh-CN" dirty="0"/>
              <a:t>ICMP</a:t>
            </a:r>
            <a:r>
              <a:rPr lang="zh-CN" altLang="en-US" dirty="0"/>
              <a:t>应答请求包或</a:t>
            </a:r>
            <a:r>
              <a:rPr lang="en-US" altLang="zh-CN" dirty="0"/>
              <a:t>UDP</a:t>
            </a:r>
            <a:r>
              <a:rPr lang="zh-CN" altLang="en-US" dirty="0"/>
              <a:t>包执行测量，需要各个目的节点及时反馈，</a:t>
            </a:r>
            <a:r>
              <a:rPr lang="zh-CN" altLang="en-US" dirty="0" smtClean="0"/>
              <a:t>但很多路由器</a:t>
            </a:r>
            <a:r>
              <a:rPr lang="zh-CN" altLang="en-US" dirty="0"/>
              <a:t>和主机赋予这两种包较低的处理级别甚至无响应，导致测量结果不准确</a:t>
            </a:r>
          </a:p>
          <a:p>
            <a:pPr lvl="2"/>
            <a:r>
              <a:rPr lang="zh-CN" altLang="en-US" dirty="0"/>
              <a:t>没有</a:t>
            </a:r>
            <a:r>
              <a:rPr lang="en-US" altLang="zh-CN" dirty="0" err="1"/>
              <a:t>lP</a:t>
            </a:r>
            <a:r>
              <a:rPr lang="zh-CN" altLang="en-US" dirty="0"/>
              <a:t>地址的二层存储转发</a:t>
            </a:r>
            <a:r>
              <a:rPr lang="zh-CN" altLang="en-US" dirty="0" smtClean="0"/>
              <a:t>设备消耗</a:t>
            </a:r>
            <a:r>
              <a:rPr lang="zh-CN" altLang="en-US" dirty="0"/>
              <a:t>的处理时间影响测量结果</a:t>
            </a:r>
          </a:p>
          <a:p>
            <a:pPr lvl="2"/>
            <a:r>
              <a:rPr lang="zh-CN" altLang="en-US" dirty="0"/>
              <a:t>双向延迟引起不对称的正反向链路对于测量结果的影响</a:t>
            </a:r>
          </a:p>
          <a:p>
            <a:pPr lvl="2"/>
            <a:r>
              <a:rPr lang="zh-CN" altLang="en-US" dirty="0"/>
              <a:t>通路最大</a:t>
            </a:r>
            <a:r>
              <a:rPr lang="en-US" altLang="zh-CN" dirty="0"/>
              <a:t>MTU</a:t>
            </a:r>
            <a:r>
              <a:rPr lang="zh-CN" altLang="en-US" dirty="0"/>
              <a:t>和端系统的时间粒度决定了测量上限，目前软硬件技术的限制使这类工具难以用于高速网络测量</a:t>
            </a:r>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29</a:t>
            </a:fld>
            <a:endParaRPr kumimoji="1" lang="zh-CN" altLang="en-US"/>
          </a:p>
        </p:txBody>
      </p:sp>
    </p:spTree>
    <p:extLst>
      <p:ext uri="{BB962C8B-B14F-4D97-AF65-F5344CB8AC3E}">
        <p14:creationId xmlns:p14="http://schemas.microsoft.com/office/powerpoint/2010/main" xmlns="" val="193162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55"/>
            <a:ext cx="10515600" cy="1325563"/>
          </a:xfrm>
        </p:spPr>
        <p:txBody>
          <a:bodyPr/>
          <a:lstStyle/>
          <a:p>
            <a:r>
              <a:rPr kumimoji="1" lang="zh-CN" altLang="en-US" dirty="0" smtClean="0"/>
              <a:t>定义</a:t>
            </a:r>
            <a:endParaRPr kumimoji="1" lang="zh-CN" altLang="en-US" dirty="0"/>
          </a:p>
        </p:txBody>
      </p:sp>
      <p:sp>
        <p:nvSpPr>
          <p:cNvPr id="3" name="内容占位符 2"/>
          <p:cNvSpPr>
            <a:spLocks noGrp="1"/>
          </p:cNvSpPr>
          <p:nvPr>
            <p:ph idx="1"/>
          </p:nvPr>
        </p:nvSpPr>
        <p:spPr/>
        <p:txBody>
          <a:bodyPr/>
          <a:lstStyle/>
          <a:p>
            <a:r>
              <a:rPr lang="zh-CN" altLang="en-US" dirty="0" smtClean="0">
                <a:effectLst/>
              </a:rPr>
              <a:t>网络测量是按照一定的方法和技术</a:t>
            </a:r>
            <a:r>
              <a:rPr lang="zh-CN" altLang="en-US" dirty="0"/>
              <a:t>，</a:t>
            </a:r>
            <a:r>
              <a:rPr lang="zh-CN" altLang="en-US" dirty="0" smtClean="0">
                <a:effectLst/>
              </a:rPr>
              <a:t>利用软件或硬件工具来</a:t>
            </a:r>
            <a:r>
              <a:rPr lang="zh-CN" altLang="en-US" dirty="0"/>
              <a:t>量度</a:t>
            </a:r>
            <a:r>
              <a:rPr lang="zh-CN" altLang="en-US" dirty="0" smtClean="0">
                <a:effectLst/>
              </a:rPr>
              <a:t>网络的运行状态、表征网络特性的一系列活动的总和</a:t>
            </a:r>
            <a:r>
              <a:rPr lang="zh-CN" altLang="en-US" dirty="0" smtClean="0"/>
              <a:t>。</a:t>
            </a:r>
          </a:p>
          <a:p>
            <a:endParaRPr kumimoji="1" lang="en-US" altLang="zh-CN" dirty="0" smtClean="0"/>
          </a:p>
          <a:p>
            <a:r>
              <a:rPr kumimoji="1" lang="zh-CN" altLang="en-US" dirty="0" smtClean="0"/>
              <a:t>网络测量的应用：</a:t>
            </a:r>
          </a:p>
          <a:p>
            <a:pPr lvl="1"/>
            <a:r>
              <a:rPr lang="zh-CN" altLang="en-US" dirty="0" smtClean="0"/>
              <a:t>监测网络故障</a:t>
            </a:r>
          </a:p>
          <a:p>
            <a:pPr lvl="1"/>
            <a:r>
              <a:rPr lang="zh-CN" altLang="en-US" dirty="0" smtClean="0"/>
              <a:t>测试协议行为</a:t>
            </a:r>
          </a:p>
          <a:p>
            <a:pPr lvl="1"/>
            <a:r>
              <a:rPr lang="zh-CN" altLang="en-US" dirty="0" smtClean="0"/>
              <a:t>刻画流量特征</a:t>
            </a:r>
          </a:p>
          <a:p>
            <a:pPr lvl="1"/>
            <a:r>
              <a:rPr lang="zh-CN" altLang="en-US" dirty="0" smtClean="0"/>
              <a:t>评估网络性能</a:t>
            </a:r>
          </a:p>
          <a:p>
            <a:pPr lvl="1"/>
            <a:endParaRPr kumimoji="1" lang="zh-CN" altLang="en-US" dirty="0"/>
          </a:p>
        </p:txBody>
      </p:sp>
      <p:sp>
        <p:nvSpPr>
          <p:cNvPr id="6" name="幻灯片编号占位符 5"/>
          <p:cNvSpPr>
            <a:spLocks noGrp="1"/>
          </p:cNvSpPr>
          <p:nvPr>
            <p:ph type="sldNum" sz="quarter" idx="12"/>
          </p:nvPr>
        </p:nvSpPr>
        <p:spPr/>
        <p:txBody>
          <a:bodyPr/>
          <a:lstStyle/>
          <a:p>
            <a:fld id="{DFBD9584-D379-CC4C-BDA9-BC7C64586B30}" type="slidenum">
              <a:rPr kumimoji="1" lang="zh-CN" altLang="en-US" smtClean="0"/>
              <a:pPr/>
              <a:t>3</a:t>
            </a:fld>
            <a:endParaRPr kumimoji="1" lang="zh-CN" altLang="en-US"/>
          </a:p>
        </p:txBody>
      </p:sp>
    </p:spTree>
    <p:extLst>
      <p:ext uri="{BB962C8B-B14F-4D97-AF65-F5344CB8AC3E}">
        <p14:creationId xmlns:p14="http://schemas.microsoft.com/office/powerpoint/2010/main" xmlns="" val="1086340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瓶颈带宽</a:t>
            </a:r>
            <a:r>
              <a:rPr kumimoji="1" lang="zh-CN" altLang="en-US" dirty="0"/>
              <a:t>测量</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normAutofit/>
              </a:bodyPr>
              <a:lstStyle/>
              <a:p>
                <a:r>
                  <a:rPr kumimoji="1" lang="zh-CN" altLang="en-US" dirty="0" smtClean="0"/>
                  <a:t>基于包对模型的方法</a:t>
                </a:r>
              </a:p>
              <a:p>
                <a:pPr lvl="1"/>
                <a:r>
                  <a:rPr lang="zh-CN" altLang="en-US" dirty="0" smtClean="0"/>
                  <a:t>代表</a:t>
                </a:r>
                <a:r>
                  <a:rPr lang="zh-CN" altLang="cs-CZ" dirty="0" smtClean="0"/>
                  <a:t>工具 </a:t>
                </a:r>
                <a:r>
                  <a:rPr lang="zh-CN" altLang="en-US" dirty="0"/>
                  <a:t>：</a:t>
                </a:r>
                <a:r>
                  <a:rPr lang="cs-CZ" altLang="zh-CN" dirty="0" err="1" smtClean="0"/>
                  <a:t>bprob</a:t>
                </a:r>
                <a:r>
                  <a:rPr lang="en-US" altLang="zh-CN" dirty="0" smtClean="0"/>
                  <a:t>e</a:t>
                </a:r>
                <a:r>
                  <a:rPr lang="cs-CZ" altLang="zh-CN" dirty="0" smtClean="0"/>
                  <a:t> </a:t>
                </a:r>
                <a:r>
                  <a:rPr lang="cs-CZ" altLang="zh-CN" dirty="0"/>
                  <a:t>, </a:t>
                </a:r>
                <a:r>
                  <a:rPr lang="cs-CZ" altLang="zh-CN" dirty="0" err="1" smtClean="0"/>
                  <a:t>pathrat</a:t>
                </a:r>
                <a:r>
                  <a:rPr lang="en-US" altLang="zh-CN" dirty="0"/>
                  <a:t>e</a:t>
                </a:r>
                <a:r>
                  <a:rPr lang="cs-CZ" altLang="zh-CN" dirty="0" smtClean="0"/>
                  <a:t> </a:t>
                </a:r>
                <a:r>
                  <a:rPr lang="cs-CZ" altLang="zh-CN" dirty="0"/>
                  <a:t>,</a:t>
                </a:r>
                <a:r>
                  <a:rPr lang="cs-CZ" altLang="zh-CN" dirty="0" smtClean="0"/>
                  <a:t>TOPP </a:t>
                </a:r>
                <a:endParaRPr kumimoji="1" lang="zh-CN" altLang="en-US" dirty="0" smtClean="0"/>
              </a:p>
              <a:p>
                <a:pPr lvl="1"/>
                <a:r>
                  <a:rPr lang="zh-CN" altLang="en-US" dirty="0" smtClean="0"/>
                  <a:t>测量</a:t>
                </a:r>
                <a:r>
                  <a:rPr lang="zh-CN" altLang="en-US" dirty="0"/>
                  <a:t>原理 ：</a:t>
                </a:r>
                <a:endParaRPr lang="zh-CN" altLang="en-US" dirty="0" smtClean="0"/>
              </a:p>
              <a:p>
                <a:pPr lvl="2"/>
                <a:r>
                  <a:rPr lang="zh-CN" altLang="en-US" dirty="0" smtClean="0"/>
                  <a:t>若两个数据包</a:t>
                </a:r>
                <a:r>
                  <a:rPr lang="zh-CN" altLang="en-US" dirty="0"/>
                  <a:t>在瓶颈</a:t>
                </a:r>
                <a:r>
                  <a:rPr lang="zh-CN" altLang="en-US" dirty="0" smtClean="0"/>
                  <a:t>链路处相邻，则两个数据包到达接收端的时间间隔为</a:t>
                </a:r>
              </a:p>
              <a:p>
                <a:pPr marL="914400" lvl="2" indent="0" algn="ctr">
                  <a:buNone/>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charset="0"/>
                        </a:rPr>
                        <m:t>t</m:t>
                      </m:r>
                      <m:r>
                        <a:rPr lang="en-US" altLang="zh-CN" b="0" i="1" smtClean="0">
                          <a:latin typeface="Cambria Math" charset="0"/>
                        </a:rPr>
                        <m:t>=</m:t>
                      </m:r>
                      <m:f>
                        <m:fPr>
                          <m:ctrlPr>
                            <a:rPr lang="en-US" altLang="zh-CN" b="0" i="1" smtClean="0">
                              <a:latin typeface="Cambria Math"/>
                            </a:rPr>
                          </m:ctrlPr>
                        </m:fPr>
                        <m:num>
                          <m:sSub>
                            <m:sSubPr>
                              <m:ctrlPr>
                                <a:rPr lang="en-US" altLang="zh-CN" b="0" i="1" smtClean="0">
                                  <a:latin typeface="Cambria Math"/>
                                </a:rPr>
                              </m:ctrlPr>
                            </m:sSubPr>
                            <m:e>
                              <m:r>
                                <a:rPr lang="en-US" altLang="zh-CN" b="0" i="1" smtClean="0">
                                  <a:latin typeface="Cambria Math" charset="0"/>
                                </a:rPr>
                                <m:t>𝑠</m:t>
                              </m:r>
                            </m:e>
                            <m:sub>
                              <m:r>
                                <a:rPr lang="en-US" altLang="zh-CN" b="0" i="1" smtClean="0">
                                  <a:latin typeface="Cambria Math" charset="0"/>
                                </a:rPr>
                                <m:t>2</m:t>
                              </m:r>
                            </m:sub>
                          </m:sSub>
                        </m:num>
                        <m:den>
                          <m:sSub>
                            <m:sSubPr>
                              <m:ctrlPr>
                                <a:rPr lang="en-US" altLang="zh-CN" b="0" i="1" smtClean="0">
                                  <a:latin typeface="Cambria Math"/>
                                </a:rPr>
                              </m:ctrlPr>
                            </m:sSubPr>
                            <m:e>
                              <m:r>
                                <a:rPr lang="en-US" altLang="zh-CN" b="0" i="1" smtClean="0">
                                  <a:latin typeface="Cambria Math" charset="0"/>
                                </a:rPr>
                                <m:t>𝐵</m:t>
                              </m:r>
                            </m:e>
                            <m:sub>
                              <m:r>
                                <a:rPr lang="en-US" altLang="zh-CN" b="0" i="1" smtClean="0">
                                  <a:latin typeface="Cambria Math" charset="0"/>
                                </a:rPr>
                                <m:t>𝑏𝑜𝑡𝑡𝑙𝑒𝑛𝑒𝑐𝑘</m:t>
                              </m:r>
                            </m:sub>
                          </m:sSub>
                        </m:den>
                      </m:f>
                    </m:oMath>
                  </m:oMathPara>
                </a14:m>
                <a:endParaRPr lang="zh-CN" altLang="en-US" dirty="0"/>
              </a:p>
              <a:p>
                <a:pPr lvl="2"/>
                <a14:m>
                  <m:oMath xmlns:m="http://schemas.openxmlformats.org/officeDocument/2006/math">
                    <m:sSub>
                      <m:sSubPr>
                        <m:ctrlPr>
                          <a:rPr lang="en-US" altLang="zh-CN" i="1">
                            <a:latin typeface="Cambria Math"/>
                          </a:rPr>
                        </m:ctrlPr>
                      </m:sSubPr>
                      <m:e>
                        <m:r>
                          <a:rPr lang="en-US" altLang="zh-CN" i="1">
                            <a:latin typeface="Cambria Math" charset="0"/>
                          </a:rPr>
                          <m:t>𝑠</m:t>
                        </m:r>
                      </m:e>
                      <m:sub>
                        <m:r>
                          <a:rPr lang="en-US" altLang="zh-CN" i="1">
                            <a:latin typeface="Cambria Math" charset="0"/>
                          </a:rPr>
                          <m:t>2</m:t>
                        </m:r>
                      </m:sub>
                    </m:sSub>
                  </m:oMath>
                </a14:m>
                <a:r>
                  <a:rPr kumimoji="1" lang="zh-CN" altLang="en-US" dirty="0" smtClean="0"/>
                  <a:t>为第二个数据包的大小，</a:t>
                </a:r>
                <a14:m>
                  <m:oMath xmlns:m="http://schemas.openxmlformats.org/officeDocument/2006/math">
                    <m:sSub>
                      <m:sSubPr>
                        <m:ctrlPr>
                          <a:rPr lang="en-US" altLang="zh-CN" i="1">
                            <a:latin typeface="Cambria Math"/>
                          </a:rPr>
                        </m:ctrlPr>
                      </m:sSubPr>
                      <m:e>
                        <m:r>
                          <a:rPr lang="en-US" altLang="zh-CN" i="1">
                            <a:latin typeface="Cambria Math" charset="0"/>
                          </a:rPr>
                          <m:t>𝐵</m:t>
                        </m:r>
                      </m:e>
                      <m:sub>
                        <m:r>
                          <a:rPr lang="en-US" altLang="zh-CN" i="1">
                            <a:latin typeface="Cambria Math" charset="0"/>
                          </a:rPr>
                          <m:t>𝑏𝑜𝑡𝑡𝑙𝑒𝑛𝑒𝑐𝑘</m:t>
                        </m:r>
                      </m:sub>
                    </m:sSub>
                  </m:oMath>
                </a14:m>
                <a:r>
                  <a:rPr kumimoji="1" lang="zh-CN" altLang="en-US" dirty="0" smtClean="0"/>
                  <a:t>为瓶颈链路的带宽</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grpSp>
        <p:nvGrpSpPr>
          <p:cNvPr id="30" name="组 29"/>
          <p:cNvGrpSpPr/>
          <p:nvPr/>
        </p:nvGrpSpPr>
        <p:grpSpPr>
          <a:xfrm>
            <a:off x="2264899" y="4240449"/>
            <a:ext cx="7451804" cy="2435786"/>
            <a:chOff x="2264899" y="4001294"/>
            <a:chExt cx="7451804" cy="2435786"/>
          </a:xfrm>
        </p:grpSpPr>
        <p:grpSp>
          <p:nvGrpSpPr>
            <p:cNvPr id="26" name="组 25"/>
            <p:cNvGrpSpPr/>
            <p:nvPr/>
          </p:nvGrpSpPr>
          <p:grpSpPr>
            <a:xfrm>
              <a:off x="2264899" y="4001294"/>
              <a:ext cx="7451804" cy="2435786"/>
              <a:chOff x="2236763" y="2533859"/>
              <a:chExt cx="7451804" cy="2435786"/>
            </a:xfrm>
          </p:grpSpPr>
          <p:grpSp>
            <p:nvGrpSpPr>
              <p:cNvPr id="5" name="组 4"/>
              <p:cNvGrpSpPr/>
              <p:nvPr/>
            </p:nvGrpSpPr>
            <p:grpSpPr>
              <a:xfrm>
                <a:off x="2236763" y="3186331"/>
                <a:ext cx="1969476" cy="365760"/>
                <a:chOff x="2250831" y="2869809"/>
                <a:chExt cx="1969476" cy="365760"/>
              </a:xfrm>
            </p:grpSpPr>
            <p:sp>
              <p:nvSpPr>
                <p:cNvPr id="6" name="矩形 5"/>
                <p:cNvSpPr/>
                <p:nvPr/>
              </p:nvSpPr>
              <p:spPr>
                <a:xfrm>
                  <a:off x="2250831" y="2869809"/>
                  <a:ext cx="984738" cy="3657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smtClean="0"/>
                    <a:t>Packet</a:t>
                  </a:r>
                  <a:r>
                    <a:rPr kumimoji="1" lang="en-US" altLang="zh-CN" dirty="0"/>
                    <a:t>2</a:t>
                  </a:r>
                  <a:endParaRPr kumimoji="1" lang="zh-CN" altLang="en-US" dirty="0"/>
                </a:p>
              </p:txBody>
            </p:sp>
            <p:sp>
              <p:nvSpPr>
                <p:cNvPr id="7" name="矩形 6"/>
                <p:cNvSpPr/>
                <p:nvPr/>
              </p:nvSpPr>
              <p:spPr>
                <a:xfrm>
                  <a:off x="3235569" y="2869809"/>
                  <a:ext cx="984738"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Packet</a:t>
                  </a:r>
                  <a:r>
                    <a:rPr kumimoji="1" lang="zh-CN" altLang="en-US" dirty="0" smtClean="0"/>
                    <a:t> </a:t>
                  </a:r>
                  <a:r>
                    <a:rPr kumimoji="1" lang="en-US" altLang="zh-CN" dirty="0" smtClean="0"/>
                    <a:t>1</a:t>
                  </a:r>
                  <a:endParaRPr kumimoji="1" lang="zh-CN" altLang="en-US" dirty="0"/>
                </a:p>
              </p:txBody>
            </p:sp>
          </p:grpSp>
          <p:grpSp>
            <p:nvGrpSpPr>
              <p:cNvPr id="12" name="组 11"/>
              <p:cNvGrpSpPr/>
              <p:nvPr/>
            </p:nvGrpSpPr>
            <p:grpSpPr>
              <a:xfrm>
                <a:off x="7144044" y="3186330"/>
                <a:ext cx="2397638" cy="971210"/>
                <a:chOff x="2250831" y="2869808"/>
                <a:chExt cx="2397638" cy="971210"/>
              </a:xfrm>
            </p:grpSpPr>
            <p:sp>
              <p:nvSpPr>
                <p:cNvPr id="13" name="矩形 12"/>
                <p:cNvSpPr/>
                <p:nvPr/>
              </p:nvSpPr>
              <p:spPr>
                <a:xfrm>
                  <a:off x="2250831" y="2869809"/>
                  <a:ext cx="984738" cy="3657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smtClean="0"/>
                    <a:t>Packet</a:t>
                  </a:r>
                  <a:r>
                    <a:rPr kumimoji="1" lang="en-US" altLang="zh-CN" dirty="0"/>
                    <a:t>2</a:t>
                  </a:r>
                  <a:endParaRPr kumimoji="1" lang="zh-CN" altLang="en-US" dirty="0"/>
                </a:p>
              </p:txBody>
            </p:sp>
            <p:sp>
              <p:nvSpPr>
                <p:cNvPr id="14" name="矩形 13"/>
                <p:cNvSpPr/>
                <p:nvPr/>
              </p:nvSpPr>
              <p:spPr>
                <a:xfrm>
                  <a:off x="3663731" y="2869808"/>
                  <a:ext cx="984738"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Packet</a:t>
                  </a:r>
                  <a:r>
                    <a:rPr kumimoji="1" lang="zh-CN" altLang="en-US" dirty="0" smtClean="0"/>
                    <a:t> </a:t>
                  </a:r>
                  <a:r>
                    <a:rPr kumimoji="1" lang="en-US" altLang="zh-CN" dirty="0" smtClean="0"/>
                    <a:t>1</a:t>
                  </a:r>
                  <a:endParaRPr kumimoji="1" lang="zh-CN" altLang="en-US" dirty="0"/>
                </a:p>
              </p:txBody>
            </p:sp>
            <p:cxnSp>
              <p:nvCxnSpPr>
                <p:cNvPr id="15" name="直线箭头连接符 14"/>
                <p:cNvCxnSpPr/>
                <p:nvPr/>
              </p:nvCxnSpPr>
              <p:spPr>
                <a:xfrm>
                  <a:off x="2250831" y="3432515"/>
                  <a:ext cx="14129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线连接符 15"/>
                <p:cNvCxnSpPr/>
                <p:nvPr/>
              </p:nvCxnSpPr>
              <p:spPr>
                <a:xfrm>
                  <a:off x="2250831" y="3235569"/>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7" name="直线连接符 16"/>
                <p:cNvCxnSpPr/>
                <p:nvPr/>
              </p:nvCxnSpPr>
              <p:spPr>
                <a:xfrm>
                  <a:off x="3663731" y="3235567"/>
                  <a:ext cx="0" cy="50643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2826476" y="3471686"/>
                  <a:ext cx="261610" cy="369332"/>
                </a:xfrm>
                <a:prstGeom prst="rect">
                  <a:avLst/>
                </a:prstGeom>
                <a:noFill/>
              </p:spPr>
              <p:txBody>
                <a:bodyPr wrap="none" rtlCol="0">
                  <a:spAutoFit/>
                </a:bodyPr>
                <a:lstStyle/>
                <a:p>
                  <a:r>
                    <a:rPr lang="en-US" altLang="zh-CN"/>
                    <a:t>t</a:t>
                  </a:r>
                  <a:endParaRPr kumimoji="1" lang="zh-CN" altLang="en-US" dirty="0"/>
                </a:p>
              </p:txBody>
            </p:sp>
          </p:grpSp>
          <p:sp>
            <p:nvSpPr>
              <p:cNvPr id="19" name="矩形 18"/>
              <p:cNvSpPr/>
              <p:nvPr/>
            </p:nvSpPr>
            <p:spPr>
              <a:xfrm>
                <a:off x="4359812" y="3080820"/>
                <a:ext cx="2630658" cy="6682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N" altLang="en-US" dirty="0" smtClean="0"/>
                  <a:t>网络信道</a:t>
                </a:r>
                <a:endParaRPr kumimoji="1" lang="zh-CN" altLang="en-US" dirty="0"/>
              </a:p>
            </p:txBody>
          </p:sp>
          <p:sp>
            <p:nvSpPr>
              <p:cNvPr id="20" name="虚尾箭头 19"/>
              <p:cNvSpPr/>
              <p:nvPr/>
            </p:nvSpPr>
            <p:spPr>
              <a:xfrm>
                <a:off x="3839307" y="2827605"/>
                <a:ext cx="915572" cy="1969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21" name="虚尾箭头 20"/>
              <p:cNvSpPr/>
              <p:nvPr/>
            </p:nvSpPr>
            <p:spPr>
              <a:xfrm>
                <a:off x="6631159" y="2827599"/>
                <a:ext cx="915572" cy="1969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22" name="文本框 21"/>
              <p:cNvSpPr txBox="1"/>
              <p:nvPr/>
            </p:nvSpPr>
            <p:spPr>
              <a:xfrm>
                <a:off x="2718713" y="2533860"/>
                <a:ext cx="877163" cy="369332"/>
              </a:xfrm>
              <a:prstGeom prst="rect">
                <a:avLst/>
              </a:prstGeom>
              <a:noFill/>
            </p:spPr>
            <p:txBody>
              <a:bodyPr wrap="none" rtlCol="0">
                <a:spAutoFit/>
              </a:bodyPr>
              <a:lstStyle/>
              <a:p>
                <a:r>
                  <a:rPr kumimoji="1" lang="zh-CN" altLang="en-US" smtClean="0"/>
                  <a:t>发送端</a:t>
                </a:r>
                <a:endParaRPr kumimoji="1" lang="zh-CN" altLang="en-US"/>
              </a:p>
            </p:txBody>
          </p:sp>
          <p:sp>
            <p:nvSpPr>
              <p:cNvPr id="23" name="文本框 22"/>
              <p:cNvSpPr txBox="1"/>
              <p:nvPr/>
            </p:nvSpPr>
            <p:spPr>
              <a:xfrm>
                <a:off x="7661902" y="2533859"/>
                <a:ext cx="877163" cy="369332"/>
              </a:xfrm>
              <a:prstGeom prst="rect">
                <a:avLst/>
              </a:prstGeom>
              <a:noFill/>
            </p:spPr>
            <p:txBody>
              <a:bodyPr wrap="none" rtlCol="0">
                <a:spAutoFit/>
              </a:bodyPr>
              <a:lstStyle/>
              <a:p>
                <a:r>
                  <a:rPr kumimoji="1" lang="zh-CN" altLang="en-US" dirty="0" smtClean="0"/>
                  <a:t>接收端</a:t>
                </a:r>
                <a:endParaRPr kumimoji="1" lang="zh-CN" altLang="en-US" dirty="0"/>
              </a:p>
            </p:txBody>
          </p:sp>
          <mc:AlternateContent xmlns:mc="http://schemas.openxmlformats.org/markup-compatibility/2006">
            <mc:Choice xmlns:a14="http://schemas.microsoft.com/office/drawing/2010/main" xmlns="" Requires="a14">
              <p:sp>
                <p:nvSpPr>
                  <p:cNvPr id="25" name="矩形 24"/>
                  <p:cNvSpPr/>
                  <p:nvPr/>
                </p:nvSpPr>
                <p:spPr>
                  <a:xfrm>
                    <a:off x="5404895" y="4508172"/>
                    <a:ext cx="4283672" cy="461473"/>
                  </a:xfrm>
                  <a:prstGeom prst="rect">
                    <a:avLst/>
                  </a:prstGeom>
                </p:spPr>
                <p:txBody>
                  <a:bodyPr wrap="none">
                    <a:spAutoFit/>
                  </a:bodyPr>
                  <a:lstStyle/>
                  <a:p>
                    <a:pPr algn="ctr"/>
                    <a:r>
                      <a:rPr lang="zh-CN" altLang="en-US" dirty="0" smtClean="0"/>
                      <a:t>瓶颈链路带宽计算公式：</a:t>
                    </a:r>
                    <a14:m>
                      <m:oMath xmlns:m="http://schemas.openxmlformats.org/officeDocument/2006/math">
                        <m:sSub>
                          <m:sSubPr>
                            <m:ctrlPr>
                              <a:rPr lang="en-US" altLang="zh-CN" i="1">
                                <a:latin typeface="Cambria Math"/>
                              </a:rPr>
                            </m:ctrlPr>
                          </m:sSubPr>
                          <m:e>
                            <m:r>
                              <a:rPr lang="en-US" altLang="zh-CN" i="1">
                                <a:latin typeface="Cambria Math" charset="0"/>
                              </a:rPr>
                              <m:t>𝐵</m:t>
                            </m:r>
                          </m:e>
                          <m:sub>
                            <m:r>
                              <a:rPr lang="en-US" altLang="zh-CN" i="1">
                                <a:latin typeface="Cambria Math" charset="0"/>
                              </a:rPr>
                              <m:t>𝑏𝑜𝑡𝑡𝑙𝑒𝑛𝑒𝑐𝑘</m:t>
                            </m:r>
                          </m:sub>
                        </m:sSub>
                        <m:r>
                          <a:rPr lang="en-US" altLang="zh-CN" i="1">
                            <a:latin typeface="Cambria Math" charset="0"/>
                          </a:rPr>
                          <m:t>=</m:t>
                        </m:r>
                        <m:f>
                          <m:fPr>
                            <m:ctrlPr>
                              <a:rPr lang="en-US" altLang="zh-CN" i="1" smtClean="0">
                                <a:latin typeface="Cambria Math"/>
                              </a:rPr>
                            </m:ctrlPr>
                          </m:fPr>
                          <m:num>
                            <m:sSub>
                              <m:sSubPr>
                                <m:ctrlPr>
                                  <a:rPr lang="en-US" altLang="zh-CN" i="1" smtClean="0">
                                    <a:latin typeface="Cambria Math"/>
                                  </a:rPr>
                                </m:ctrlPr>
                              </m:sSubPr>
                              <m:e>
                                <m:r>
                                  <a:rPr lang="en-US" altLang="zh-CN" b="0" i="1" smtClean="0">
                                    <a:latin typeface="Cambria Math" charset="0"/>
                                  </a:rPr>
                                  <m:t>𝑠</m:t>
                                </m:r>
                              </m:e>
                              <m:sub>
                                <m:r>
                                  <a:rPr lang="en-US" altLang="zh-CN" b="0" i="1" smtClean="0">
                                    <a:latin typeface="Cambria Math" charset="0"/>
                                  </a:rPr>
                                  <m:t>2</m:t>
                                </m:r>
                              </m:sub>
                            </m:sSub>
                          </m:num>
                          <m:den>
                            <m:r>
                              <a:rPr lang="en-US" altLang="zh-CN" b="0" i="1" smtClean="0">
                                <a:latin typeface="Cambria Math" charset="0"/>
                              </a:rPr>
                              <m:t>𝑡</m:t>
                            </m:r>
                          </m:den>
                        </m:f>
                      </m:oMath>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5404895" y="4508172"/>
                    <a:ext cx="4283672" cy="461473"/>
                  </a:xfrm>
                  <a:prstGeom prst="rect">
                    <a:avLst/>
                  </a:prstGeom>
                  <a:blipFill rotWithShape="0">
                    <a:blip r:embed="rId3"/>
                    <a:stretch>
                      <a:fillRect l="-284" t="-3947" b="-2632"/>
                    </a:stretch>
                  </a:blipFill>
                </p:spPr>
                <p:txBody>
                  <a:bodyPr/>
                  <a:lstStyle/>
                  <a:p>
                    <a:r>
                      <a:rPr lang="zh-CN" altLang="en-US">
                        <a:noFill/>
                      </a:rPr>
                      <a:t> </a:t>
                    </a:r>
                  </a:p>
                </p:txBody>
              </p:sp>
            </mc:Fallback>
          </mc:AlternateContent>
        </p:grpSp>
        <p:sp>
          <p:nvSpPr>
            <p:cNvPr id="27" name="矩形 26"/>
            <p:cNvSpPr/>
            <p:nvPr/>
          </p:nvSpPr>
          <p:spPr>
            <a:xfrm>
              <a:off x="4717956" y="4653764"/>
              <a:ext cx="984738" cy="3657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smtClean="0"/>
                <a:t>Packet</a:t>
              </a:r>
              <a:r>
                <a:rPr kumimoji="1" lang="en-US" altLang="zh-CN" dirty="0"/>
                <a:t>2</a:t>
              </a:r>
              <a:endParaRPr kumimoji="1" lang="zh-CN" altLang="en-US" dirty="0"/>
            </a:p>
          </p:txBody>
        </p:sp>
        <p:sp>
          <p:nvSpPr>
            <p:cNvPr id="28" name="矩形 27"/>
            <p:cNvSpPr/>
            <p:nvPr/>
          </p:nvSpPr>
          <p:spPr>
            <a:xfrm>
              <a:off x="5702694" y="4653764"/>
              <a:ext cx="984738"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Packet</a:t>
              </a:r>
              <a:r>
                <a:rPr kumimoji="1" lang="zh-CN" altLang="en-US" dirty="0" smtClean="0"/>
                <a:t> </a:t>
              </a:r>
              <a:r>
                <a:rPr kumimoji="1" lang="en-US" altLang="zh-CN" dirty="0" smtClean="0"/>
                <a:t>1</a:t>
              </a:r>
              <a:endParaRPr kumimoji="1" lang="zh-CN" altLang="en-US" dirty="0"/>
            </a:p>
          </p:txBody>
        </p:sp>
        <mc:AlternateContent xmlns:mc="http://schemas.openxmlformats.org/markup-compatibility/2006">
          <mc:Choice xmlns:a14="http://schemas.microsoft.com/office/drawing/2010/main" xmlns="" Requires="a14">
            <p:sp>
              <p:nvSpPr>
                <p:cNvPr id="29" name="文本框 28"/>
                <p:cNvSpPr txBox="1"/>
                <p:nvPr/>
              </p:nvSpPr>
              <p:spPr>
                <a:xfrm>
                  <a:off x="4648822" y="5286526"/>
                  <a:ext cx="1947713" cy="890437"/>
                </a:xfrm>
                <a:prstGeom prst="rect">
                  <a:avLst/>
                </a:prstGeom>
                <a:noFill/>
              </p:spPr>
              <p:txBody>
                <a:bodyPr wrap="none" rtlCol="0">
                  <a:spAutoFit/>
                </a:bodyPr>
                <a:lstStyle/>
                <a:p>
                  <a:pPr marL="0" lvl="2"/>
                  <a14:m>
                    <m:oMathPara xmlns:m="http://schemas.openxmlformats.org/officeDocument/2006/math">
                      <m:oMathParaPr>
                        <m:jc m:val="centerGroup"/>
                      </m:oMathParaPr>
                      <m:oMath xmlns:m="http://schemas.openxmlformats.org/officeDocument/2006/math">
                        <m:r>
                          <m:rPr>
                            <m:sty m:val="p"/>
                          </m:rPr>
                          <a:rPr lang="en-US" altLang="zh-CN" i="1">
                            <a:latin typeface="Cambria Math" charset="0"/>
                          </a:rPr>
                          <m:t>t</m:t>
                        </m:r>
                        <m:r>
                          <a:rPr lang="en-US" altLang="zh-CN" i="1">
                            <a:latin typeface="Cambria Math" charset="0"/>
                          </a:rPr>
                          <m:t>=</m:t>
                        </m:r>
                        <m:f>
                          <m:fPr>
                            <m:ctrlPr>
                              <a:rPr lang="en-US" altLang="zh-CN" i="1">
                                <a:latin typeface="Cambria Math"/>
                              </a:rPr>
                            </m:ctrlPr>
                          </m:fPr>
                          <m:num>
                            <m:sSub>
                              <m:sSubPr>
                                <m:ctrlPr>
                                  <a:rPr lang="en-US" altLang="zh-CN" i="1">
                                    <a:latin typeface="Cambria Math"/>
                                  </a:rPr>
                                </m:ctrlPr>
                              </m:sSubPr>
                              <m:e>
                                <m:r>
                                  <a:rPr lang="en-US" altLang="zh-CN" i="1">
                                    <a:latin typeface="Cambria Math" charset="0"/>
                                  </a:rPr>
                                  <m:t>𝑠</m:t>
                                </m:r>
                              </m:e>
                              <m:sub>
                                <m:r>
                                  <a:rPr lang="en-US" altLang="zh-CN" i="1">
                                    <a:latin typeface="Cambria Math" charset="0"/>
                                  </a:rPr>
                                  <m:t>2</m:t>
                                </m:r>
                              </m:sub>
                            </m:sSub>
                          </m:num>
                          <m:den>
                            <m:sSub>
                              <m:sSubPr>
                                <m:ctrlPr>
                                  <a:rPr lang="en-US" altLang="zh-CN" i="1">
                                    <a:latin typeface="Cambria Math"/>
                                  </a:rPr>
                                </m:ctrlPr>
                              </m:sSubPr>
                              <m:e>
                                <m:r>
                                  <a:rPr lang="en-US" altLang="zh-CN" i="1">
                                    <a:latin typeface="Cambria Math" charset="0"/>
                                  </a:rPr>
                                  <m:t>𝐵</m:t>
                                </m:r>
                              </m:e>
                              <m:sub>
                                <m:r>
                                  <a:rPr lang="en-US" altLang="zh-CN" i="1">
                                    <a:latin typeface="Cambria Math" charset="0"/>
                                  </a:rPr>
                                  <m:t>𝑏𝑜𝑡𝑡𝑙𝑒𝑛𝑒𝑐𝑘</m:t>
                                </m:r>
                              </m:sub>
                            </m:sSub>
                          </m:den>
                        </m:f>
                      </m:oMath>
                    </m:oMathPara>
                  </a14:m>
                  <a:endParaRPr lang="zh-CN" altLang="en-US" dirty="0"/>
                </a:p>
                <a:p>
                  <a:endParaRPr kumimoji="1" lang="zh-CN" altLang="en-US" dirty="0"/>
                </a:p>
              </p:txBody>
            </p:sp>
          </mc:Choice>
          <mc:Fallback>
            <p:sp>
              <p:nvSpPr>
                <p:cNvPr id="29" name="文本框 28"/>
                <p:cNvSpPr txBox="1">
                  <a:spLocks noRot="1" noChangeAspect="1" noMove="1" noResize="1" noEditPoints="1" noAdjustHandles="1" noChangeArrowheads="1" noChangeShapeType="1" noTextEdit="1"/>
                </p:cNvSpPr>
                <p:nvPr/>
              </p:nvSpPr>
              <p:spPr>
                <a:xfrm>
                  <a:off x="4648822" y="5286526"/>
                  <a:ext cx="1947713" cy="890437"/>
                </a:xfrm>
                <a:prstGeom prst="rect">
                  <a:avLst/>
                </a:prstGeom>
                <a:blipFill rotWithShape="0">
                  <a:blip r:embed="rId4"/>
                  <a:stretch>
                    <a:fillRect/>
                  </a:stretch>
                </a:blipFill>
              </p:spPr>
              <p:txBody>
                <a:bodyPr/>
                <a:lstStyle/>
                <a:p>
                  <a:r>
                    <a:rPr lang="zh-CN" altLang="en-US">
                      <a:noFill/>
                    </a:rPr>
                    <a:t> </a:t>
                  </a:r>
                </a:p>
              </p:txBody>
            </p:sp>
          </mc:Fallback>
        </mc:AlternateContent>
      </p:grpSp>
      <p:sp>
        <p:nvSpPr>
          <p:cNvPr id="8" name="幻灯片编号占位符 7"/>
          <p:cNvSpPr>
            <a:spLocks noGrp="1"/>
          </p:cNvSpPr>
          <p:nvPr>
            <p:ph type="sldNum" sz="quarter" idx="12"/>
          </p:nvPr>
        </p:nvSpPr>
        <p:spPr/>
        <p:txBody>
          <a:bodyPr/>
          <a:lstStyle/>
          <a:p>
            <a:fld id="{DFBD9584-D379-CC4C-BDA9-BC7C64586B30}" type="slidenum">
              <a:rPr kumimoji="1" lang="zh-CN" altLang="en-US" smtClean="0"/>
              <a:pPr/>
              <a:t>30</a:t>
            </a:fld>
            <a:endParaRPr kumimoji="1" lang="zh-CN" altLang="en-US"/>
          </a:p>
        </p:txBody>
      </p:sp>
    </p:spTree>
    <p:extLst>
      <p:ext uri="{BB962C8B-B14F-4D97-AF65-F5344CB8AC3E}">
        <p14:creationId xmlns:p14="http://schemas.microsoft.com/office/powerpoint/2010/main" xmlns="" val="137671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瓶颈带宽</a:t>
            </a:r>
            <a:r>
              <a:rPr kumimoji="1" lang="zh-CN" altLang="en-US" dirty="0"/>
              <a:t>测量</a:t>
            </a:r>
          </a:p>
        </p:txBody>
      </p:sp>
      <p:sp>
        <p:nvSpPr>
          <p:cNvPr id="3" name="内容占位符 2"/>
          <p:cNvSpPr>
            <a:spLocks noGrp="1"/>
          </p:cNvSpPr>
          <p:nvPr>
            <p:ph idx="1"/>
          </p:nvPr>
        </p:nvSpPr>
        <p:spPr/>
        <p:txBody>
          <a:bodyPr>
            <a:normAutofit/>
          </a:bodyPr>
          <a:lstStyle/>
          <a:p>
            <a:r>
              <a:rPr kumimoji="1" lang="zh-CN" altLang="en-US" dirty="0"/>
              <a:t>基于包对模型的方法</a:t>
            </a:r>
          </a:p>
          <a:p>
            <a:pPr lvl="1"/>
            <a:r>
              <a:rPr kumimoji="1" lang="zh-CN" altLang="en-US" dirty="0"/>
              <a:t>假设条件：</a:t>
            </a:r>
          </a:p>
          <a:p>
            <a:pPr lvl="2"/>
            <a:r>
              <a:rPr kumimoji="1" lang="zh-CN" altLang="en-US" dirty="0" smtClean="0"/>
              <a:t>两</a:t>
            </a:r>
            <a:r>
              <a:rPr kumimoji="1" lang="zh-CN" altLang="en-US" dirty="0"/>
              <a:t>包发送间隔足够小，以使其在瓶颈链路处紧邻</a:t>
            </a:r>
          </a:p>
          <a:p>
            <a:pPr lvl="2"/>
            <a:r>
              <a:rPr kumimoji="1" lang="zh-CN" altLang="en-US" dirty="0"/>
              <a:t>瓶颈处路由器排队机制为先进先出</a:t>
            </a:r>
          </a:p>
          <a:p>
            <a:pPr lvl="2"/>
            <a:r>
              <a:rPr kumimoji="1" lang="zh-CN" altLang="en-US" dirty="0"/>
              <a:t>传输延迟和包大小成线性关系</a:t>
            </a:r>
          </a:p>
          <a:p>
            <a:pPr lvl="2"/>
            <a:r>
              <a:rPr kumimoji="1" lang="zh-CN" altLang="en-US" dirty="0"/>
              <a:t>路由器是存储转发的</a:t>
            </a:r>
          </a:p>
          <a:p>
            <a:pPr lvl="1"/>
            <a:r>
              <a:rPr kumimoji="1" lang="zh-CN" altLang="en-US" dirty="0" smtClean="0"/>
              <a:t>影响测量精度的原因：</a:t>
            </a:r>
          </a:p>
          <a:p>
            <a:pPr lvl="2"/>
            <a:r>
              <a:rPr kumimoji="1" lang="zh-CN" altLang="en-US" dirty="0" smtClean="0"/>
              <a:t>背景流量影响两包之间的间隔</a:t>
            </a:r>
          </a:p>
          <a:p>
            <a:pPr lvl="2"/>
            <a:r>
              <a:rPr kumimoji="1" lang="zh-CN" altLang="en-US" dirty="0" smtClean="0"/>
              <a:t>包丢失</a:t>
            </a:r>
            <a:r>
              <a:rPr kumimoji="1" lang="en-US" altLang="zh-CN" dirty="0" smtClean="0"/>
              <a:t>:</a:t>
            </a:r>
            <a:r>
              <a:rPr kumimoji="1" lang="zh-CN" altLang="en-US" dirty="0" smtClean="0"/>
              <a:t>直接丢失或路由器溢出</a:t>
            </a:r>
          </a:p>
          <a:p>
            <a:pPr lvl="2"/>
            <a:r>
              <a:rPr kumimoji="1" lang="zh-CN" altLang="en-US" dirty="0" smtClean="0"/>
              <a:t>两包在瓶颈链路后续链路再次排队引起包间隔的变化</a:t>
            </a:r>
          </a:p>
          <a:p>
            <a:pPr lvl="2"/>
            <a:r>
              <a:rPr kumimoji="1" lang="zh-CN" altLang="en-US" dirty="0" smtClean="0"/>
              <a:t>系统时钟粒度的限制</a:t>
            </a:r>
          </a:p>
          <a:p>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31</a:t>
            </a:fld>
            <a:endParaRPr kumimoji="1" lang="zh-CN" altLang="en-US"/>
          </a:p>
        </p:txBody>
      </p:sp>
    </p:spTree>
    <p:extLst>
      <p:ext uri="{BB962C8B-B14F-4D97-AF65-F5344CB8AC3E}">
        <p14:creationId xmlns:p14="http://schemas.microsoft.com/office/powerpoint/2010/main" xmlns="" val="1454074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拓扑测量</a:t>
            </a:r>
            <a:endParaRPr kumimoji="1" lang="zh-CN" altLang="en-US" dirty="0"/>
          </a:p>
        </p:txBody>
      </p:sp>
      <p:sp>
        <p:nvSpPr>
          <p:cNvPr id="3" name="内容占位符 2"/>
          <p:cNvSpPr>
            <a:spLocks noGrp="1"/>
          </p:cNvSpPr>
          <p:nvPr>
            <p:ph idx="1"/>
          </p:nvPr>
        </p:nvSpPr>
        <p:spPr>
          <a:xfrm>
            <a:off x="899985" y="1825625"/>
            <a:ext cx="10515600" cy="4351338"/>
          </a:xfrm>
        </p:spPr>
        <p:txBody>
          <a:bodyPr/>
          <a:lstStyle/>
          <a:p>
            <a:pPr>
              <a:buFont typeface="Wingdings" pitchFamily="2" charset="2"/>
              <a:buChar char="Ø"/>
            </a:pPr>
            <a:r>
              <a:rPr kumimoji="1" lang="zh-CN" altLang="en-US" dirty="0" smtClean="0"/>
              <a:t>拓扑分级	</a:t>
            </a:r>
          </a:p>
          <a:p>
            <a:pPr lvl="1">
              <a:buFont typeface="Wingdings" pitchFamily="2" charset="2"/>
              <a:buChar char="u"/>
            </a:pPr>
            <a:r>
              <a:rPr kumimoji="1" lang="en-US" altLang="zh-CN" dirty="0" smtClean="0"/>
              <a:t>IP</a:t>
            </a:r>
            <a:r>
              <a:rPr kumimoji="1" lang="zh-CN" altLang="en-US" dirty="0" smtClean="0"/>
              <a:t>级</a:t>
            </a:r>
            <a:endParaRPr kumimoji="1" lang="en-US" altLang="zh-CN" dirty="0" smtClean="0"/>
          </a:p>
          <a:p>
            <a:pPr lvl="1">
              <a:buFont typeface="Wingdings" pitchFamily="2" charset="2"/>
              <a:buChar char="u"/>
            </a:pPr>
            <a:endParaRPr kumimoji="1" lang="zh-CN" altLang="en-US" dirty="0" smtClean="0"/>
          </a:p>
          <a:p>
            <a:pPr lvl="1">
              <a:buFont typeface="Wingdings" pitchFamily="2" charset="2"/>
              <a:buChar char="u"/>
            </a:pPr>
            <a:r>
              <a:rPr kumimoji="1" lang="zh-CN" altLang="en-US" dirty="0" smtClean="0"/>
              <a:t>路由器级</a:t>
            </a:r>
          </a:p>
          <a:p>
            <a:pPr lvl="1">
              <a:buFont typeface="Wingdings" pitchFamily="2" charset="2"/>
              <a:buChar char="u"/>
            </a:pPr>
            <a:endParaRPr kumimoji="1" lang="en-US" altLang="zh-CN" dirty="0" smtClean="0"/>
          </a:p>
          <a:p>
            <a:pPr lvl="1">
              <a:buFont typeface="Wingdings" pitchFamily="2" charset="2"/>
              <a:buChar char="u"/>
            </a:pPr>
            <a:r>
              <a:rPr kumimoji="1" lang="en-US" altLang="zh-CN" dirty="0" err="1" smtClean="0"/>
              <a:t>PoP</a:t>
            </a:r>
            <a:r>
              <a:rPr kumimoji="1" lang="zh-CN" altLang="en-US" dirty="0" smtClean="0"/>
              <a:t>级</a:t>
            </a:r>
          </a:p>
          <a:p>
            <a:pPr lvl="1">
              <a:buFont typeface="Wingdings" pitchFamily="2" charset="2"/>
              <a:buChar char="u"/>
            </a:pPr>
            <a:endParaRPr kumimoji="1" lang="en-US" altLang="zh-CN" dirty="0" smtClean="0"/>
          </a:p>
          <a:p>
            <a:pPr lvl="1">
              <a:buFont typeface="Wingdings" pitchFamily="2" charset="2"/>
              <a:buChar char="u"/>
            </a:pPr>
            <a:r>
              <a:rPr kumimoji="1" lang="en-US" altLang="zh-CN" dirty="0" smtClean="0"/>
              <a:t>AS</a:t>
            </a:r>
            <a:r>
              <a:rPr kumimoji="1" lang="zh-CN" altLang="en-US" dirty="0" smtClean="0"/>
              <a:t>级</a:t>
            </a:r>
          </a:p>
          <a:p>
            <a:pPr lvl="1"/>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32</a:t>
            </a:fld>
            <a:endParaRPr kumimoji="1" lang="zh-CN" altLang="en-US"/>
          </a:p>
        </p:txBody>
      </p:sp>
      <p:pic>
        <p:nvPicPr>
          <p:cNvPr id="6" name="Picture 5"/>
          <p:cNvPicPr>
            <a:picLocks noChangeAspect="1" noChangeArrowheads="1"/>
          </p:cNvPicPr>
          <p:nvPr/>
        </p:nvPicPr>
        <p:blipFill>
          <a:blip r:embed="rId2"/>
          <a:srcRect/>
          <a:stretch>
            <a:fillRect/>
          </a:stretch>
        </p:blipFill>
        <p:spPr bwMode="auto">
          <a:xfrm>
            <a:off x="5261918" y="1777187"/>
            <a:ext cx="5315465" cy="4069110"/>
          </a:xfrm>
          <a:prstGeom prst="rect">
            <a:avLst/>
          </a:prstGeom>
          <a:noFill/>
          <a:ln w="9525">
            <a:noFill/>
            <a:miter lim="800000"/>
            <a:headEnd/>
            <a:tailEnd/>
          </a:ln>
        </p:spPr>
      </p:pic>
    </p:spTree>
    <p:extLst>
      <p:ext uri="{BB962C8B-B14F-4D97-AF65-F5344CB8AC3E}">
        <p14:creationId xmlns:p14="http://schemas.microsoft.com/office/powerpoint/2010/main" xmlns="" val="2146169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TraceRoute</a:t>
            </a:r>
            <a:endParaRPr lang="zh-CN" altLang="en-US" dirty="0"/>
          </a:p>
        </p:txBody>
      </p:sp>
      <p:sp>
        <p:nvSpPr>
          <p:cNvPr id="3" name="内容占位符 2"/>
          <p:cNvSpPr>
            <a:spLocks noGrp="1"/>
          </p:cNvSpPr>
          <p:nvPr>
            <p:ph idx="1"/>
          </p:nvPr>
        </p:nvSpPr>
        <p:spPr/>
        <p:txBody>
          <a:bodyPr>
            <a:normAutofit lnSpcReduction="10000"/>
          </a:bodyPr>
          <a:lstStyle/>
          <a:p>
            <a:pPr>
              <a:buFont typeface="Wingdings" pitchFamily="2" charset="2"/>
              <a:buChar char="Ø"/>
            </a:pPr>
            <a:r>
              <a:rPr kumimoji="1" lang="zh-CN" altLang="en-US" dirty="0" smtClean="0"/>
              <a:t>原理：利用</a:t>
            </a:r>
            <a:r>
              <a:rPr kumimoji="1" lang="en-US" altLang="zh-CN" dirty="0" smtClean="0"/>
              <a:t>IP</a:t>
            </a:r>
            <a:r>
              <a:rPr kumimoji="1" lang="zh-CN" altLang="en-US" dirty="0" smtClean="0"/>
              <a:t>路由器对</a:t>
            </a:r>
            <a:r>
              <a:rPr kumimoji="1" lang="en-US" altLang="zh-CN" dirty="0" smtClean="0"/>
              <a:t>TTL</a:t>
            </a:r>
            <a:r>
              <a:rPr kumimoji="1" lang="zh-CN" altLang="en-US" dirty="0" smtClean="0"/>
              <a:t>的处理</a:t>
            </a:r>
            <a:endParaRPr kumimoji="1" lang="en-US" altLang="zh-CN" dirty="0" smtClean="0"/>
          </a:p>
          <a:p>
            <a:pPr>
              <a:buFont typeface="Wingdings" pitchFamily="2" charset="2"/>
              <a:buChar char="Ø"/>
            </a:pPr>
            <a:r>
              <a:rPr kumimoji="1" lang="zh-CN" altLang="en-US" dirty="0" smtClean="0"/>
              <a:t>特点</a:t>
            </a:r>
            <a:endParaRPr kumimoji="1" lang="en-US" altLang="zh-CN" dirty="0" smtClean="0"/>
          </a:p>
          <a:p>
            <a:pPr lvl="1">
              <a:buFont typeface="Wingdings" pitchFamily="2" charset="2"/>
              <a:buChar char="u"/>
            </a:pPr>
            <a:r>
              <a:rPr kumimoji="1" lang="en-US" altLang="zh-CN" dirty="0" smtClean="0"/>
              <a:t>IP</a:t>
            </a:r>
            <a:r>
              <a:rPr kumimoji="1" lang="zh-CN" altLang="en-US" dirty="0" smtClean="0"/>
              <a:t>级拓扑</a:t>
            </a:r>
            <a:endParaRPr kumimoji="1" lang="en-US" altLang="zh-CN" dirty="0" smtClean="0"/>
          </a:p>
          <a:p>
            <a:pPr lvl="1">
              <a:buFont typeface="Wingdings" pitchFamily="2" charset="2"/>
              <a:buChar char="u"/>
            </a:pPr>
            <a:r>
              <a:rPr kumimoji="1" lang="zh-CN" altLang="en-US" dirty="0" smtClean="0"/>
              <a:t>探测节点发送</a:t>
            </a:r>
            <a:r>
              <a:rPr kumimoji="1" lang="en-US" altLang="zh-CN" dirty="0" smtClean="0"/>
              <a:t>UDP</a:t>
            </a:r>
            <a:r>
              <a:rPr kumimoji="1" lang="zh-CN" altLang="en-US" dirty="0" smtClean="0"/>
              <a:t>消息</a:t>
            </a:r>
            <a:endParaRPr kumimoji="1" lang="en-US" altLang="zh-CN" dirty="0" smtClean="0"/>
          </a:p>
          <a:p>
            <a:pPr lvl="1">
              <a:buFont typeface="Wingdings" pitchFamily="2" charset="2"/>
              <a:buChar char="u"/>
            </a:pPr>
            <a:r>
              <a:rPr kumimoji="1" lang="zh-CN" altLang="en-US" dirty="0" smtClean="0"/>
              <a:t>中间节点回复</a:t>
            </a:r>
            <a:r>
              <a:rPr kumimoji="1" lang="en-US" altLang="zh-CN" dirty="0" smtClean="0"/>
              <a:t>ICMP</a:t>
            </a:r>
            <a:r>
              <a:rPr kumimoji="1" lang="zh-CN" altLang="en-US" dirty="0" smtClean="0"/>
              <a:t>消息</a:t>
            </a:r>
            <a:endParaRPr kumimoji="1" lang="en-US" altLang="zh-CN" dirty="0" smtClean="0"/>
          </a:p>
          <a:p>
            <a:pPr>
              <a:buFont typeface="Wingdings" pitchFamily="2" charset="2"/>
              <a:buChar char="Ø"/>
            </a:pPr>
            <a:r>
              <a:rPr kumimoji="1" lang="zh-CN" altLang="en-US" dirty="0" smtClean="0"/>
              <a:t>优点</a:t>
            </a:r>
            <a:endParaRPr kumimoji="1" lang="en-US" altLang="zh-CN" dirty="0" smtClean="0"/>
          </a:p>
          <a:p>
            <a:pPr lvl="1">
              <a:buFont typeface="Wingdings" pitchFamily="2" charset="2"/>
              <a:buChar char="u"/>
            </a:pPr>
            <a:r>
              <a:rPr kumimoji="1" lang="zh-CN" altLang="en-US" dirty="0" smtClean="0"/>
              <a:t>不受网络管辖范围限制</a:t>
            </a:r>
            <a:endParaRPr kumimoji="1" lang="en-US" altLang="zh-CN" dirty="0" smtClean="0"/>
          </a:p>
          <a:p>
            <a:pPr>
              <a:buFont typeface="Wingdings" pitchFamily="2" charset="2"/>
              <a:buChar char="Ø"/>
            </a:pPr>
            <a:r>
              <a:rPr kumimoji="1" lang="zh-CN" altLang="en-US" dirty="0" smtClean="0"/>
              <a:t>缺点</a:t>
            </a:r>
            <a:endParaRPr kumimoji="1" lang="en-US" altLang="zh-CN" dirty="0" smtClean="0"/>
          </a:p>
          <a:p>
            <a:pPr lvl="1">
              <a:buFont typeface="Wingdings" pitchFamily="2" charset="2"/>
              <a:buChar char="u"/>
            </a:pPr>
            <a:r>
              <a:rPr kumimoji="1" lang="zh-CN" altLang="en-US" dirty="0" smtClean="0"/>
              <a:t>效率较低，发送一系列探测包</a:t>
            </a:r>
            <a:endParaRPr kumimoji="1" lang="en-US" altLang="zh-CN" dirty="0" smtClean="0"/>
          </a:p>
          <a:p>
            <a:pPr lvl="1">
              <a:buFont typeface="Wingdings" pitchFamily="2" charset="2"/>
              <a:buChar char="u"/>
            </a:pPr>
            <a:r>
              <a:rPr kumimoji="1" lang="zh-CN" altLang="en-US" dirty="0" smtClean="0"/>
              <a:t>部分中间路由器不回复</a:t>
            </a:r>
            <a:r>
              <a:rPr kumimoji="1" lang="en-US" altLang="zh-CN" dirty="0" smtClean="0"/>
              <a:t>ICMP</a:t>
            </a:r>
          </a:p>
          <a:p>
            <a:pPr lvl="1">
              <a:buFont typeface="Wingdings" pitchFamily="2" charset="2"/>
              <a:buChar char="u"/>
            </a:pPr>
            <a:endParaRPr kumimoji="1" lang="en-US" altLang="zh-CN" dirty="0" smtClean="0"/>
          </a:p>
          <a:p>
            <a:pPr lvl="1"/>
            <a:endParaRPr kumimoji="1" lang="en-US" altLang="zh-CN" dirty="0" smtClean="0"/>
          </a:p>
          <a:p>
            <a:pPr lvl="1"/>
            <a:endParaRPr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33</a:t>
            </a:fld>
            <a:endParaRPr kumimoji="1" lang="zh-CN" altLang="en-US"/>
          </a:p>
        </p:txBody>
      </p:sp>
      <p:pic>
        <p:nvPicPr>
          <p:cNvPr id="6" name="图片 5" descr="bd3eb13533fa828bc32de3f6fd1f4134970a5a9c.jpg"/>
          <p:cNvPicPr>
            <a:picLocks noChangeAspect="1"/>
          </p:cNvPicPr>
          <p:nvPr/>
        </p:nvPicPr>
        <p:blipFill>
          <a:blip r:embed="rId3"/>
          <a:stretch>
            <a:fillRect/>
          </a:stretch>
        </p:blipFill>
        <p:spPr>
          <a:xfrm>
            <a:off x="6113245" y="2376358"/>
            <a:ext cx="5864681" cy="344367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别名解析</a:t>
            </a:r>
            <a:r>
              <a:rPr kumimoji="1" lang="en-US" altLang="zh-CN" dirty="0" smtClean="0"/>
              <a:t>(Alias</a:t>
            </a:r>
            <a:r>
              <a:rPr kumimoji="1" lang="zh-CN" altLang="en-US" dirty="0" smtClean="0"/>
              <a:t> </a:t>
            </a:r>
            <a:r>
              <a:rPr kumimoji="1" lang="en-US" altLang="zh-CN" dirty="0"/>
              <a:t>R</a:t>
            </a:r>
            <a:r>
              <a:rPr kumimoji="1" lang="en-US" altLang="zh-CN" dirty="0" smtClean="0"/>
              <a:t>esolution)</a:t>
            </a:r>
            <a:endParaRPr kumimoji="1" lang="zh-CN" altLang="en-US" dirty="0"/>
          </a:p>
        </p:txBody>
      </p:sp>
      <p:sp>
        <p:nvSpPr>
          <p:cNvPr id="3" name="内容占位符 2"/>
          <p:cNvSpPr>
            <a:spLocks noGrp="1"/>
          </p:cNvSpPr>
          <p:nvPr>
            <p:ph idx="1"/>
          </p:nvPr>
        </p:nvSpPr>
        <p:spPr/>
        <p:txBody>
          <a:bodyPr/>
          <a:lstStyle/>
          <a:p>
            <a:pPr>
              <a:buFont typeface="Wingdings" pitchFamily="2" charset="2"/>
              <a:buChar char="Ø"/>
            </a:pPr>
            <a:r>
              <a:rPr kumimoji="1" lang="zh-CN" altLang="en-US" dirty="0" smtClean="0"/>
              <a:t>路由器有多个接口，每个接口对应一个</a:t>
            </a:r>
            <a:r>
              <a:rPr kumimoji="1" lang="en-US" altLang="zh-CN" dirty="0" smtClean="0"/>
              <a:t>IP</a:t>
            </a:r>
            <a:r>
              <a:rPr kumimoji="1" lang="zh-CN" altLang="en-US" dirty="0" smtClean="0"/>
              <a:t>地址，别名解析即监测哪些</a:t>
            </a:r>
            <a:r>
              <a:rPr kumimoji="1" lang="en-US" altLang="zh-CN" dirty="0" smtClean="0"/>
              <a:t>IP</a:t>
            </a:r>
            <a:r>
              <a:rPr kumimoji="1" lang="zh-CN" altLang="en-US" dirty="0" smtClean="0"/>
              <a:t>地址属于一个路由器，把同一路由器的</a:t>
            </a:r>
            <a:r>
              <a:rPr kumimoji="1" lang="en-US" altLang="zh-CN" dirty="0" smtClean="0"/>
              <a:t>IP</a:t>
            </a:r>
            <a:r>
              <a:rPr kumimoji="1" lang="zh-CN" altLang="en-US" dirty="0" smtClean="0"/>
              <a:t>地址聚合起来。</a:t>
            </a:r>
          </a:p>
          <a:p>
            <a:endParaRPr kumimoji="1" lang="en-US" altLang="zh-CN" dirty="0" smtClean="0"/>
          </a:p>
          <a:p>
            <a:pPr>
              <a:buFont typeface="Wingdings" pitchFamily="2" charset="2"/>
              <a:buChar char="Ø"/>
            </a:pPr>
            <a:r>
              <a:rPr kumimoji="1" lang="zh-CN" altLang="en-US" dirty="0" smtClean="0"/>
              <a:t>不使用别名解析，会导致</a:t>
            </a:r>
          </a:p>
          <a:p>
            <a:pPr lvl="1">
              <a:buFont typeface="Wingdings" pitchFamily="2" charset="2"/>
              <a:buChar char="u"/>
            </a:pPr>
            <a:r>
              <a:rPr kumimoji="1" lang="zh-CN" altLang="en-US" dirty="0" smtClean="0"/>
              <a:t>虚拟链路</a:t>
            </a:r>
          </a:p>
          <a:p>
            <a:pPr lvl="1">
              <a:buFont typeface="Wingdings" pitchFamily="2" charset="2"/>
              <a:buChar char="u"/>
            </a:pPr>
            <a:r>
              <a:rPr kumimoji="1" lang="zh-CN" altLang="en-US" dirty="0" smtClean="0"/>
              <a:t>虚拟节点</a:t>
            </a:r>
          </a:p>
          <a:p>
            <a:pPr lvl="1">
              <a:buFont typeface="Wingdings" pitchFamily="2" charset="2"/>
              <a:buChar char="u"/>
            </a:pPr>
            <a:r>
              <a:rPr kumimoji="1" lang="zh-CN" altLang="en-US" dirty="0" smtClean="0"/>
              <a:t>虚拟拓扑</a:t>
            </a:r>
          </a:p>
          <a:p>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34</a:t>
            </a:fld>
            <a:endParaRPr kumimoji="1" lang="zh-CN" altLang="en-US"/>
          </a:p>
        </p:txBody>
      </p:sp>
      <p:pic>
        <p:nvPicPr>
          <p:cNvPr id="6" name="图片 5" descr="QQ图片20151207204039.png"/>
          <p:cNvPicPr>
            <a:picLocks noChangeAspect="1"/>
          </p:cNvPicPr>
          <p:nvPr/>
        </p:nvPicPr>
        <p:blipFill>
          <a:blip r:embed="rId2"/>
          <a:stretch>
            <a:fillRect/>
          </a:stretch>
        </p:blipFill>
        <p:spPr>
          <a:xfrm>
            <a:off x="5647038" y="2914860"/>
            <a:ext cx="4732638" cy="3418802"/>
          </a:xfrm>
          <a:prstGeom prst="rect">
            <a:avLst/>
          </a:prstGeom>
        </p:spPr>
      </p:pic>
    </p:spTree>
    <p:extLst>
      <p:ext uri="{BB962C8B-B14F-4D97-AF65-F5344CB8AC3E}">
        <p14:creationId xmlns:p14="http://schemas.microsoft.com/office/powerpoint/2010/main" xmlns="" val="1540174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别名解析</a:t>
            </a:r>
            <a:endParaRPr kumimoji="1" lang="zh-CN" altLang="en-US" dirty="0"/>
          </a:p>
        </p:txBody>
      </p:sp>
      <p:sp>
        <p:nvSpPr>
          <p:cNvPr id="3" name="内容占位符 2"/>
          <p:cNvSpPr>
            <a:spLocks noGrp="1"/>
          </p:cNvSpPr>
          <p:nvPr>
            <p:ph idx="1"/>
          </p:nvPr>
        </p:nvSpPr>
        <p:spPr/>
        <p:txBody>
          <a:bodyPr>
            <a:normAutofit/>
          </a:bodyPr>
          <a:lstStyle/>
          <a:p>
            <a:pPr>
              <a:buFont typeface="Wingdings" pitchFamily="2" charset="2"/>
              <a:buChar char="Ø"/>
            </a:pPr>
            <a:r>
              <a:rPr kumimoji="1" lang="zh-CN" altLang="en-US" dirty="0" smtClean="0"/>
              <a:t>使用</a:t>
            </a:r>
            <a:r>
              <a:rPr kumimoji="1" lang="en-US" altLang="zh-CN" dirty="0" smtClean="0"/>
              <a:t>DNS</a:t>
            </a:r>
            <a:r>
              <a:rPr kumimoji="1" lang="zh-CN" altLang="en-US" dirty="0" smtClean="0"/>
              <a:t>域名反向查询</a:t>
            </a:r>
            <a:endParaRPr kumimoji="1" lang="en-US" altLang="zh-CN" dirty="0" smtClean="0"/>
          </a:p>
          <a:p>
            <a:pPr lvl="1">
              <a:buFont typeface="Wingdings" pitchFamily="2" charset="2"/>
              <a:buChar char="u"/>
            </a:pPr>
            <a:r>
              <a:rPr kumimoji="1" lang="zh-CN" altLang="en-US" dirty="0" smtClean="0"/>
              <a:t>对同一路由器的多个可能的</a:t>
            </a:r>
            <a:r>
              <a:rPr kumimoji="1" lang="en-US" altLang="zh-CN" dirty="0" smtClean="0"/>
              <a:t>IP</a:t>
            </a:r>
            <a:r>
              <a:rPr kumimoji="1" lang="zh-CN" altLang="en-US" dirty="0" smtClean="0"/>
              <a:t>地址做反向域名查询，假定同一个路由器的多个接口地址都具有相同的域名</a:t>
            </a:r>
            <a:endParaRPr kumimoji="1" lang="en-US" altLang="zh-CN" dirty="0" smtClean="0"/>
          </a:p>
          <a:p>
            <a:pPr>
              <a:buFont typeface="Wingdings" pitchFamily="2" charset="2"/>
              <a:buChar char="Ø"/>
            </a:pPr>
            <a:r>
              <a:rPr kumimoji="1" lang="zh-CN" altLang="en-US" dirty="0" smtClean="0"/>
              <a:t>使用</a:t>
            </a:r>
            <a:r>
              <a:rPr kumimoji="1" lang="en-US" altLang="zh-CN" dirty="0" smtClean="0"/>
              <a:t>IP</a:t>
            </a:r>
            <a:r>
              <a:rPr kumimoji="1" lang="zh-CN" altLang="en-US" dirty="0" smtClean="0"/>
              <a:t>数据包</a:t>
            </a:r>
            <a:r>
              <a:rPr kumimoji="1" lang="en-US" altLang="zh-CN" dirty="0" smtClean="0"/>
              <a:t>Identification</a:t>
            </a:r>
            <a:r>
              <a:rPr kumimoji="1" lang="zh-CN" altLang="en-US" dirty="0" smtClean="0"/>
              <a:t>字段</a:t>
            </a:r>
          </a:p>
          <a:p>
            <a:pPr lvl="1">
              <a:buFont typeface="Wingdings" pitchFamily="2" charset="2"/>
              <a:buChar char="u"/>
            </a:pPr>
            <a:r>
              <a:rPr kumimoji="1" lang="en-US" altLang="zh-CN" dirty="0" smtClean="0"/>
              <a:t>Identification</a:t>
            </a:r>
            <a:r>
              <a:rPr kumimoji="1" lang="zh-CN" altLang="en-US" dirty="0" smtClean="0"/>
              <a:t>字段唯一</a:t>
            </a:r>
          </a:p>
          <a:p>
            <a:pPr lvl="1">
              <a:buFont typeface="Wingdings" pitchFamily="2" charset="2"/>
              <a:buChar char="u"/>
            </a:pPr>
            <a:r>
              <a:rPr kumimoji="1" lang="zh-CN" altLang="en-US" dirty="0" smtClean="0"/>
              <a:t>同一个路由器发出的</a:t>
            </a:r>
            <a:r>
              <a:rPr kumimoji="1" lang="en-US" altLang="zh-CN" dirty="0" smtClean="0"/>
              <a:t>IP</a:t>
            </a:r>
            <a:r>
              <a:rPr kumimoji="1" lang="zh-CN" altLang="en-US" dirty="0" smtClean="0"/>
              <a:t>数据包</a:t>
            </a:r>
            <a:r>
              <a:rPr kumimoji="1" lang="en-US" altLang="zh-CN" dirty="0" smtClean="0"/>
              <a:t>Identification</a:t>
            </a:r>
            <a:r>
              <a:rPr kumimoji="1" lang="zh-CN" altLang="en-US" dirty="0" smtClean="0"/>
              <a:t>字段是连续的（</a:t>
            </a:r>
            <a:r>
              <a:rPr kumimoji="1" lang="en-US" altLang="zh-CN" dirty="0" smtClean="0"/>
              <a:t>70%</a:t>
            </a:r>
            <a:r>
              <a:rPr kumimoji="1" lang="zh-CN" altLang="en-US" dirty="0" smtClean="0"/>
              <a:t>路由器满足这个特征）</a:t>
            </a:r>
          </a:p>
          <a:p>
            <a:pPr marL="228600" lvl="1">
              <a:spcBef>
                <a:spcPts val="1000"/>
              </a:spcBef>
              <a:buFont typeface="Wingdings" pitchFamily="2" charset="2"/>
              <a:buChar char="Ø"/>
            </a:pPr>
            <a:r>
              <a:rPr kumimoji="1" lang="zh-CN" altLang="en-US" sz="2800" dirty="0" smtClean="0"/>
              <a:t>基于</a:t>
            </a:r>
            <a:r>
              <a:rPr kumimoji="1" lang="en-US" altLang="zh-CN" sz="2800" dirty="0" smtClean="0"/>
              <a:t>ICMP</a:t>
            </a:r>
            <a:r>
              <a:rPr kumimoji="1" lang="zh-CN" altLang="en-US" sz="2800" dirty="0" smtClean="0"/>
              <a:t>消息</a:t>
            </a:r>
            <a:endParaRPr kumimoji="1" lang="en-US" altLang="zh-CN" sz="2800" dirty="0" smtClean="0"/>
          </a:p>
          <a:p>
            <a:pPr lvl="1">
              <a:buFont typeface="Wingdings" pitchFamily="2" charset="2"/>
              <a:buChar char="u"/>
            </a:pPr>
            <a:r>
              <a:rPr kumimoji="1" lang="en-US" altLang="zh-CN" dirty="0" smtClean="0"/>
              <a:t>TTL</a:t>
            </a:r>
            <a:r>
              <a:rPr kumimoji="1" lang="zh-CN" altLang="en-US" dirty="0" smtClean="0"/>
              <a:t>超时，</a:t>
            </a:r>
            <a:r>
              <a:rPr kumimoji="1" lang="en-US" altLang="zh-CN" dirty="0" smtClean="0"/>
              <a:t>ICMP</a:t>
            </a:r>
            <a:r>
              <a:rPr kumimoji="1" lang="zh-CN" altLang="en-US" dirty="0" smtClean="0"/>
              <a:t>消息源地址为路由器上探测报文的</a:t>
            </a:r>
            <a:r>
              <a:rPr kumimoji="1" lang="zh-CN" altLang="en-US" dirty="0" smtClean="0">
                <a:solidFill>
                  <a:srgbClr val="FF0000"/>
                </a:solidFill>
              </a:rPr>
              <a:t>入口地址</a:t>
            </a:r>
            <a:endParaRPr kumimoji="1" lang="en-US" altLang="zh-CN" dirty="0" smtClean="0">
              <a:solidFill>
                <a:srgbClr val="FF0000"/>
              </a:solidFill>
            </a:endParaRPr>
          </a:p>
          <a:p>
            <a:pPr lvl="1">
              <a:buFont typeface="Wingdings" pitchFamily="2" charset="2"/>
              <a:buChar char="u"/>
            </a:pPr>
            <a:r>
              <a:rPr kumimoji="1" lang="zh-CN" altLang="en-US" dirty="0" smtClean="0"/>
              <a:t>端口不可达，</a:t>
            </a:r>
            <a:r>
              <a:rPr kumimoji="1" lang="en-US" altLang="zh-CN" dirty="0" smtClean="0"/>
              <a:t> ICMP</a:t>
            </a:r>
            <a:r>
              <a:rPr kumimoji="1" lang="zh-CN" altLang="en-US" dirty="0" smtClean="0"/>
              <a:t>消息源地址为路由器上探测报文的</a:t>
            </a:r>
            <a:r>
              <a:rPr kumimoji="1" lang="zh-CN" altLang="en-US" dirty="0" smtClean="0">
                <a:solidFill>
                  <a:srgbClr val="FF0000"/>
                </a:solidFill>
              </a:rPr>
              <a:t>出口地址</a:t>
            </a:r>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35</a:t>
            </a:fld>
            <a:endParaRPr kumimoji="1" lang="zh-CN" altLang="en-US"/>
          </a:p>
        </p:txBody>
      </p:sp>
    </p:spTree>
    <p:extLst>
      <p:ext uri="{BB962C8B-B14F-4D97-AF65-F5344CB8AC3E}">
        <p14:creationId xmlns:p14="http://schemas.microsoft.com/office/powerpoint/2010/main" xmlns="" val="20883064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生成</a:t>
            </a:r>
            <a:r>
              <a:rPr kumimoji="1" lang="en-US" altLang="zh-CN" dirty="0" smtClean="0"/>
              <a:t>AS</a:t>
            </a:r>
            <a:r>
              <a:rPr kumimoji="1" lang="zh-CN" altLang="en-US" dirty="0" smtClean="0"/>
              <a:t>级网络拓扑</a:t>
            </a:r>
            <a:endParaRPr kumimoji="1" lang="zh-CN" altLang="en-US" dirty="0"/>
          </a:p>
        </p:txBody>
      </p:sp>
      <p:sp>
        <p:nvSpPr>
          <p:cNvPr id="3" name="内容占位符 2"/>
          <p:cNvSpPr>
            <a:spLocks noGrp="1"/>
          </p:cNvSpPr>
          <p:nvPr>
            <p:ph idx="1"/>
          </p:nvPr>
        </p:nvSpPr>
        <p:spPr/>
        <p:txBody>
          <a:bodyPr/>
          <a:lstStyle/>
          <a:p>
            <a:pPr>
              <a:buFont typeface="Wingdings" pitchFamily="2" charset="2"/>
              <a:buChar char="Ø"/>
            </a:pPr>
            <a:r>
              <a:rPr kumimoji="1" lang="en-US" altLang="zh-CN" dirty="0" smtClean="0"/>
              <a:t>IP</a:t>
            </a:r>
            <a:r>
              <a:rPr kumimoji="1" lang="zh-CN" altLang="en-US" dirty="0" smtClean="0"/>
              <a:t>映射到</a:t>
            </a:r>
            <a:r>
              <a:rPr kumimoji="1" lang="en-US" altLang="zh-CN" dirty="0" smtClean="0"/>
              <a:t>AS</a:t>
            </a:r>
            <a:r>
              <a:rPr kumimoji="1" lang="zh-CN" altLang="en-US" dirty="0" smtClean="0"/>
              <a:t>需要两个步骤</a:t>
            </a:r>
          </a:p>
          <a:p>
            <a:pPr lvl="1">
              <a:buFont typeface="Wingdings" pitchFamily="2" charset="2"/>
              <a:buChar char="u"/>
            </a:pPr>
            <a:r>
              <a:rPr kumimoji="1" lang="zh-CN" altLang="en-US" dirty="0" smtClean="0"/>
              <a:t>将</a:t>
            </a:r>
            <a:r>
              <a:rPr kumimoji="1" lang="zh-CN" altLang="en-US" dirty="0"/>
              <a:t>一</a:t>
            </a:r>
            <a:r>
              <a:rPr kumimoji="1" lang="zh-CN" altLang="en-US" dirty="0" smtClean="0"/>
              <a:t>个</a:t>
            </a:r>
            <a:r>
              <a:rPr kumimoji="1" lang="en-US" altLang="zh-CN" dirty="0" smtClean="0"/>
              <a:t>IP</a:t>
            </a:r>
            <a:r>
              <a:rPr kumimoji="1" lang="zh-CN" altLang="en-US" dirty="0" smtClean="0"/>
              <a:t>地址</a:t>
            </a:r>
            <a:r>
              <a:rPr kumimoji="1" lang="zh-CN" altLang="en-US" dirty="0"/>
              <a:t>映射到一个最佳</a:t>
            </a:r>
            <a:r>
              <a:rPr kumimoji="1" lang="zh-CN" altLang="en-US" dirty="0" smtClean="0"/>
              <a:t>的</a:t>
            </a:r>
            <a:r>
              <a:rPr kumimoji="1" lang="en-US" altLang="zh-CN" dirty="0" smtClean="0"/>
              <a:t>IP</a:t>
            </a:r>
            <a:r>
              <a:rPr kumimoji="1" lang="zh-CN" altLang="en-US" dirty="0" smtClean="0"/>
              <a:t>地址前缀（最长匹配）</a:t>
            </a:r>
            <a:endParaRPr kumimoji="1" lang="zh-CN" altLang="en-US" dirty="0"/>
          </a:p>
          <a:p>
            <a:pPr lvl="1">
              <a:buFont typeface="Wingdings" pitchFamily="2" charset="2"/>
              <a:buChar char="u"/>
            </a:pPr>
            <a:r>
              <a:rPr kumimoji="1" lang="zh-CN" altLang="en-US" dirty="0" smtClean="0"/>
              <a:t>将</a:t>
            </a:r>
            <a:r>
              <a:rPr kumimoji="1" lang="en-US" altLang="zh-CN" dirty="0"/>
              <a:t>IP</a:t>
            </a:r>
            <a:r>
              <a:rPr kumimoji="1" lang="zh-CN" altLang="en-US" dirty="0"/>
              <a:t>地址前缀映射到它的源</a:t>
            </a:r>
            <a:r>
              <a:rPr kumimoji="1" lang="en-US" altLang="zh-CN" dirty="0" smtClean="0"/>
              <a:t>AS(Origin AS)</a:t>
            </a:r>
            <a:endParaRPr kumimoji="1" lang="zh-CN" altLang="en-US" dirty="0"/>
          </a:p>
        </p:txBody>
      </p:sp>
      <p:sp>
        <p:nvSpPr>
          <p:cNvPr id="5" name="幻灯片编号占位符 4"/>
          <p:cNvSpPr>
            <a:spLocks noGrp="1"/>
          </p:cNvSpPr>
          <p:nvPr>
            <p:ph type="sldNum" sz="quarter" idx="12"/>
          </p:nvPr>
        </p:nvSpPr>
        <p:spPr/>
        <p:txBody>
          <a:bodyPr/>
          <a:lstStyle/>
          <a:p>
            <a:fld id="{DFBD9584-D379-CC4C-BDA9-BC7C64586B30}" type="slidenum">
              <a:rPr kumimoji="1" lang="zh-CN" altLang="en-US" smtClean="0"/>
              <a:pPr/>
              <a:t>36</a:t>
            </a:fld>
            <a:endParaRPr kumimoji="1"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51700" y="3285606"/>
            <a:ext cx="4102100" cy="3225800"/>
          </a:xfrm>
          <a:prstGeom prst="rect">
            <a:avLst/>
          </a:prstGeom>
        </p:spPr>
      </p:pic>
      <p:pic>
        <p:nvPicPr>
          <p:cNvPr id="7" name="内容占位符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85815" y="3056309"/>
            <a:ext cx="4190271" cy="3529239"/>
          </a:xfrm>
          <a:prstGeom prst="rect">
            <a:avLst/>
          </a:prstGeom>
        </p:spPr>
      </p:pic>
    </p:spTree>
    <p:extLst>
      <p:ext uri="{BB962C8B-B14F-4D97-AF65-F5344CB8AC3E}">
        <p14:creationId xmlns:p14="http://schemas.microsoft.com/office/powerpoint/2010/main" xmlns="" val="1842001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中国大陆</a:t>
            </a:r>
            <a:r>
              <a:rPr kumimoji="1" lang="en-US" altLang="zh-CN" dirty="0" smtClean="0"/>
              <a:t>AS</a:t>
            </a:r>
            <a:r>
              <a:rPr kumimoji="1" lang="zh-CN" altLang="en-US" dirty="0" smtClean="0"/>
              <a:t>级拓扑现状</a:t>
            </a:r>
            <a:endParaRPr kumimoji="1" lang="zh-CN" altLang="en-US" dirty="0"/>
          </a:p>
        </p:txBody>
      </p:sp>
      <p:sp>
        <p:nvSpPr>
          <p:cNvPr id="6" name="内容占位符 5"/>
          <p:cNvSpPr>
            <a:spLocks noGrp="1"/>
          </p:cNvSpPr>
          <p:nvPr>
            <p:ph idx="1"/>
          </p:nvPr>
        </p:nvSpPr>
        <p:spPr>
          <a:xfrm>
            <a:off x="838200" y="1694786"/>
            <a:ext cx="10350731" cy="4351338"/>
          </a:xfrm>
        </p:spPr>
        <p:txBody>
          <a:bodyPr/>
          <a:lstStyle/>
          <a:p>
            <a:r>
              <a:rPr lang="zh-CN" altLang="en-US" dirty="0"/>
              <a:t>节点度分布是指一个节点的度数为 </a:t>
            </a:r>
            <a:r>
              <a:rPr lang="en-US" altLang="zh-CN" dirty="0"/>
              <a:t>k</a:t>
            </a:r>
            <a:r>
              <a:rPr lang="zh-CN" altLang="en-US" dirty="0"/>
              <a:t>的概率 </a:t>
            </a:r>
            <a:r>
              <a:rPr lang="en-US" altLang="zh-CN" dirty="0" smtClean="0"/>
              <a:t>p(k) </a:t>
            </a:r>
            <a:endParaRPr lang="zh-CN" altLang="en-US" dirty="0" smtClean="0"/>
          </a:p>
          <a:p>
            <a:r>
              <a:rPr lang="en-US" altLang="zh-CN" dirty="0" err="1" smtClean="0"/>
              <a:t>Betweenness</a:t>
            </a:r>
            <a:r>
              <a:rPr lang="zh-CN" altLang="en-US" dirty="0" smtClean="0"/>
              <a:t>是刻画网络中节</a:t>
            </a:r>
            <a:r>
              <a:rPr lang="zh-CN" altLang="en-US" dirty="0"/>
              <a:t>点</a:t>
            </a:r>
            <a:r>
              <a:rPr lang="zh-CN" altLang="en-US" dirty="0" smtClean="0"/>
              <a:t>重要性的一个重要特征</a:t>
            </a:r>
          </a:p>
          <a:p>
            <a:endParaRPr lang="zh-CN" altLang="en-US" dirty="0"/>
          </a:p>
          <a:p>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8200" y="2725590"/>
            <a:ext cx="4127500" cy="35052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6000" y="2667924"/>
            <a:ext cx="4356100" cy="3378200"/>
          </a:xfrm>
          <a:prstGeom prst="rect">
            <a:avLst/>
          </a:prstGeom>
        </p:spPr>
      </p:pic>
      <p:sp>
        <p:nvSpPr>
          <p:cNvPr id="4" name="幻灯片编号占位符 3"/>
          <p:cNvSpPr>
            <a:spLocks noGrp="1"/>
          </p:cNvSpPr>
          <p:nvPr>
            <p:ph type="sldNum" sz="quarter" idx="12"/>
          </p:nvPr>
        </p:nvSpPr>
        <p:spPr/>
        <p:txBody>
          <a:bodyPr/>
          <a:lstStyle/>
          <a:p>
            <a:fld id="{DFBD9584-D379-CC4C-BDA9-BC7C64586B30}" type="slidenum">
              <a:rPr kumimoji="1" lang="zh-CN" altLang="en-US" smtClean="0"/>
              <a:pPr/>
              <a:t>37</a:t>
            </a:fld>
            <a:endParaRPr kumimoji="1" lang="zh-CN" altLang="en-US"/>
          </a:p>
        </p:txBody>
      </p:sp>
      <p:sp>
        <p:nvSpPr>
          <p:cNvPr id="9" name="TextBox 8"/>
          <p:cNvSpPr txBox="1"/>
          <p:nvPr/>
        </p:nvSpPr>
        <p:spPr>
          <a:xfrm>
            <a:off x="1555235" y="6046124"/>
            <a:ext cx="3410465" cy="369332"/>
          </a:xfrm>
          <a:prstGeom prst="rect">
            <a:avLst/>
          </a:prstGeom>
          <a:noFill/>
          <a:ln w="28575">
            <a:solidFill>
              <a:srgbClr val="FF0000"/>
            </a:solidFill>
          </a:ln>
        </p:spPr>
        <p:txBody>
          <a:bodyPr wrap="square" rtlCol="0">
            <a:spAutoFit/>
          </a:bodyPr>
          <a:lstStyle/>
          <a:p>
            <a:r>
              <a:rPr lang="zh-CN" altLang="en-US" dirty="0" smtClean="0"/>
              <a:t>服从幂律分布，少数超级节点</a:t>
            </a:r>
            <a:endParaRPr lang="zh-CN" altLang="en-US" dirty="0"/>
          </a:p>
        </p:txBody>
      </p:sp>
      <p:sp>
        <p:nvSpPr>
          <p:cNvPr id="10" name="矩形 9"/>
          <p:cNvSpPr/>
          <p:nvPr/>
        </p:nvSpPr>
        <p:spPr>
          <a:xfrm>
            <a:off x="5606412" y="6046124"/>
            <a:ext cx="6008376" cy="369332"/>
          </a:xfrm>
          <a:prstGeom prst="rect">
            <a:avLst/>
          </a:prstGeom>
          <a:ln w="28575">
            <a:solidFill>
              <a:srgbClr val="FF0000"/>
            </a:solidFill>
          </a:ln>
        </p:spPr>
        <p:txBody>
          <a:bodyPr wrap="none">
            <a:spAutoFit/>
          </a:bodyPr>
          <a:lstStyle/>
          <a:p>
            <a:r>
              <a:rPr lang="zh-CN" altLang="en-US" dirty="0" smtClean="0"/>
              <a:t>节点度高的节点在信息流的控制上也具有更为重要的作用 </a:t>
            </a:r>
          </a:p>
        </p:txBody>
      </p:sp>
    </p:spTree>
    <p:extLst>
      <p:ext uri="{BB962C8B-B14F-4D97-AF65-F5344CB8AC3E}">
        <p14:creationId xmlns:p14="http://schemas.microsoft.com/office/powerpoint/2010/main" xmlns="" val="5172219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利用视频</a:t>
            </a:r>
            <a:r>
              <a:rPr lang="zh-CN" altLang="en-US" sz="3200" dirty="0" smtClean="0"/>
              <a:t>流量测量绘制网络流量地图</a:t>
            </a:r>
            <a:endParaRPr lang="en-US" altLang="zh-CN" sz="3200" dirty="0"/>
          </a:p>
        </p:txBody>
      </p:sp>
      <p:sp>
        <p:nvSpPr>
          <p:cNvPr id="3" name="内容占位符 2"/>
          <p:cNvSpPr>
            <a:spLocks noGrp="1"/>
          </p:cNvSpPr>
          <p:nvPr>
            <p:ph idx="1"/>
          </p:nvPr>
        </p:nvSpPr>
        <p:spPr>
          <a:xfrm>
            <a:off x="838200" y="1470956"/>
            <a:ext cx="10515600" cy="4351338"/>
          </a:xfrm>
        </p:spPr>
        <p:txBody>
          <a:bodyPr/>
          <a:lstStyle/>
          <a:p>
            <a:r>
              <a:rPr lang="en-US" altLang="zh-CN" dirty="0" smtClean="0"/>
              <a:t>Using </a:t>
            </a:r>
            <a:r>
              <a:rPr lang="en-US" altLang="zh-CN" dirty="0"/>
              <a:t>Video-Based Measurements to Generate a Real-Time Network Traffic </a:t>
            </a:r>
            <a:r>
              <a:rPr lang="en-US" altLang="zh-CN" dirty="0" smtClean="0"/>
              <a:t>Map</a:t>
            </a:r>
            <a:r>
              <a:rPr lang="zh-CN" altLang="en-US" dirty="0" smtClean="0"/>
              <a:t>   </a:t>
            </a:r>
            <a:r>
              <a:rPr lang="en-US" altLang="zh-CN" sz="1600" dirty="0" err="1" smtClean="0"/>
              <a:t>HotNets</a:t>
            </a:r>
            <a:r>
              <a:rPr lang="en-US" altLang="zh-CN" sz="1600" dirty="0" smtClean="0"/>
              <a:t> 2014</a:t>
            </a:r>
            <a:endParaRPr lang="zh-CN" altLang="en-US" sz="1600" dirty="0" smtClean="0"/>
          </a:p>
          <a:p>
            <a:r>
              <a:rPr lang="en-US" altLang="zh-CN" dirty="0" smtClean="0"/>
              <a:t>Real </a:t>
            </a:r>
            <a:r>
              <a:rPr lang="en-US" altLang="zh-CN" dirty="0"/>
              <a:t>world has Google Maps, why </a:t>
            </a:r>
            <a:r>
              <a:rPr lang="en-US" altLang="zh-CN" dirty="0" smtClean="0"/>
              <a:t>don’t </a:t>
            </a:r>
            <a:r>
              <a:rPr lang="en-US" altLang="zh-CN" dirty="0"/>
              <a:t>we!</a:t>
            </a:r>
            <a:endParaRPr lang="zh-CN" altLang="en-US" dirty="0"/>
          </a:p>
        </p:txBody>
      </p:sp>
      <p:pic>
        <p:nvPicPr>
          <p:cNvPr id="4" name="Picture 71"/>
          <p:cNvPicPr>
            <a:picLocks noChangeAspect="1" noChangeArrowheads="1"/>
          </p:cNvPicPr>
          <p:nvPr/>
        </p:nvPicPr>
        <p:blipFill>
          <a:blip r:embed="rId2" cstate="print"/>
          <a:srcRect/>
          <a:stretch>
            <a:fillRect/>
          </a:stretch>
        </p:blipFill>
        <p:spPr bwMode="auto">
          <a:xfrm>
            <a:off x="7291232" y="2832341"/>
            <a:ext cx="2349262" cy="1785949"/>
          </a:xfrm>
          <a:prstGeom prst="rect">
            <a:avLst/>
          </a:prstGeom>
          <a:noFill/>
          <a:ln w="9525">
            <a:noFill/>
            <a:miter lim="800000"/>
            <a:headEnd/>
            <a:tailEnd/>
          </a:ln>
          <a:effectLst/>
        </p:spPr>
      </p:pic>
      <p:pic>
        <p:nvPicPr>
          <p:cNvPr id="5" name="Picture 74"/>
          <p:cNvPicPr>
            <a:picLocks noChangeAspect="1" noChangeArrowheads="1"/>
          </p:cNvPicPr>
          <p:nvPr/>
        </p:nvPicPr>
        <p:blipFill>
          <a:blip r:embed="rId3" cstate="print"/>
          <a:srcRect/>
          <a:stretch>
            <a:fillRect/>
          </a:stretch>
        </p:blipFill>
        <p:spPr bwMode="auto">
          <a:xfrm>
            <a:off x="2198038" y="2903527"/>
            <a:ext cx="2424914" cy="1706446"/>
          </a:xfrm>
          <a:prstGeom prst="rect">
            <a:avLst/>
          </a:prstGeom>
          <a:noFill/>
          <a:ln w="9525">
            <a:noFill/>
            <a:miter lim="800000"/>
            <a:headEnd/>
            <a:tailEnd/>
          </a:ln>
          <a:effectLst/>
        </p:spPr>
      </p:pic>
      <p:sp>
        <p:nvSpPr>
          <p:cNvPr id="6" name="右箭头 44"/>
          <p:cNvSpPr/>
          <p:nvPr/>
        </p:nvSpPr>
        <p:spPr>
          <a:xfrm>
            <a:off x="5480843" y="3644104"/>
            <a:ext cx="800894" cy="357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grpSp>
        <p:nvGrpSpPr>
          <p:cNvPr id="7" name="组合 38"/>
          <p:cNvGrpSpPr/>
          <p:nvPr/>
        </p:nvGrpSpPr>
        <p:grpSpPr>
          <a:xfrm>
            <a:off x="2153532" y="4921213"/>
            <a:ext cx="2936611" cy="1785950"/>
            <a:chOff x="500034" y="3857628"/>
            <a:chExt cx="4152926" cy="2714644"/>
          </a:xfrm>
        </p:grpSpPr>
        <p:pic>
          <p:nvPicPr>
            <p:cNvPr id="8" name="Picture 77"/>
            <p:cNvPicPr>
              <a:picLocks noChangeAspect="1" noChangeArrowheads="1"/>
            </p:cNvPicPr>
            <p:nvPr/>
          </p:nvPicPr>
          <p:blipFill>
            <a:blip r:embed="rId4" cstate="print"/>
            <a:srcRect/>
            <a:stretch>
              <a:fillRect/>
            </a:stretch>
          </p:blipFill>
          <p:spPr bwMode="auto">
            <a:xfrm>
              <a:off x="500034" y="3857628"/>
              <a:ext cx="4152926" cy="2668610"/>
            </a:xfrm>
            <a:prstGeom prst="rect">
              <a:avLst/>
            </a:prstGeom>
            <a:noFill/>
            <a:ln w="9525">
              <a:noFill/>
              <a:miter lim="800000"/>
              <a:headEnd/>
              <a:tailEnd/>
            </a:ln>
            <a:effectLst/>
          </p:spPr>
        </p:pic>
        <p:pic>
          <p:nvPicPr>
            <p:cNvPr id="9" name="Picture 78"/>
            <p:cNvPicPr>
              <a:picLocks noChangeAspect="1" noChangeArrowheads="1"/>
            </p:cNvPicPr>
            <p:nvPr/>
          </p:nvPicPr>
          <p:blipFill>
            <a:blip r:embed="rId5" cstate="print"/>
            <a:srcRect/>
            <a:stretch>
              <a:fillRect/>
            </a:stretch>
          </p:blipFill>
          <p:spPr bwMode="auto">
            <a:xfrm>
              <a:off x="1071538" y="4071943"/>
              <a:ext cx="1428760" cy="500066"/>
            </a:xfrm>
            <a:prstGeom prst="rect">
              <a:avLst/>
            </a:prstGeom>
            <a:noFill/>
            <a:ln w="9525">
              <a:noFill/>
              <a:miter lim="800000"/>
              <a:headEnd/>
              <a:tailEnd/>
            </a:ln>
            <a:effectLst/>
          </p:spPr>
        </p:pic>
        <p:pic>
          <p:nvPicPr>
            <p:cNvPr id="10" name="Picture 79"/>
            <p:cNvPicPr>
              <a:picLocks noChangeAspect="1" noChangeArrowheads="1"/>
            </p:cNvPicPr>
            <p:nvPr/>
          </p:nvPicPr>
          <p:blipFill>
            <a:blip r:embed="rId5" cstate="print"/>
            <a:srcRect/>
            <a:stretch>
              <a:fillRect/>
            </a:stretch>
          </p:blipFill>
          <p:spPr bwMode="auto">
            <a:xfrm>
              <a:off x="1357290" y="6000768"/>
              <a:ext cx="1643074" cy="571504"/>
            </a:xfrm>
            <a:prstGeom prst="rect">
              <a:avLst/>
            </a:prstGeom>
            <a:noFill/>
            <a:ln w="9525">
              <a:noFill/>
              <a:miter lim="800000"/>
              <a:headEnd/>
              <a:tailEnd/>
            </a:ln>
            <a:effectLst/>
          </p:spPr>
        </p:pic>
        <p:pic>
          <p:nvPicPr>
            <p:cNvPr id="11" name="Picture 80"/>
            <p:cNvPicPr>
              <a:picLocks noChangeAspect="1" noChangeArrowheads="1"/>
            </p:cNvPicPr>
            <p:nvPr/>
          </p:nvPicPr>
          <p:blipFill>
            <a:blip r:embed="rId6" cstate="print"/>
            <a:srcRect/>
            <a:stretch>
              <a:fillRect/>
            </a:stretch>
          </p:blipFill>
          <p:spPr bwMode="auto">
            <a:xfrm>
              <a:off x="1142976" y="4543434"/>
              <a:ext cx="1047750" cy="171450"/>
            </a:xfrm>
            <a:prstGeom prst="rect">
              <a:avLst/>
            </a:prstGeom>
            <a:noFill/>
            <a:ln w="9525">
              <a:noFill/>
              <a:miter lim="800000"/>
              <a:headEnd/>
              <a:tailEnd/>
            </a:ln>
            <a:effectLst/>
          </p:spPr>
        </p:pic>
        <p:pic>
          <p:nvPicPr>
            <p:cNvPr id="12" name="Picture 81"/>
            <p:cNvPicPr>
              <a:picLocks noChangeAspect="1" noChangeArrowheads="1"/>
            </p:cNvPicPr>
            <p:nvPr/>
          </p:nvPicPr>
          <p:blipFill>
            <a:blip r:embed="rId7" cstate="print"/>
            <a:srcRect/>
            <a:stretch>
              <a:fillRect/>
            </a:stretch>
          </p:blipFill>
          <p:spPr bwMode="auto">
            <a:xfrm>
              <a:off x="2428860" y="5643578"/>
              <a:ext cx="309560" cy="409575"/>
            </a:xfrm>
            <a:prstGeom prst="rect">
              <a:avLst/>
            </a:prstGeom>
            <a:noFill/>
            <a:ln w="9525">
              <a:noFill/>
              <a:miter lim="800000"/>
              <a:headEnd/>
              <a:tailEnd/>
            </a:ln>
            <a:effectLst/>
          </p:spPr>
        </p:pic>
        <p:pic>
          <p:nvPicPr>
            <p:cNvPr id="13" name="Picture 82"/>
            <p:cNvPicPr>
              <a:picLocks noChangeAspect="1" noChangeArrowheads="1"/>
            </p:cNvPicPr>
            <p:nvPr/>
          </p:nvPicPr>
          <p:blipFill>
            <a:blip r:embed="rId8" cstate="print"/>
            <a:srcRect/>
            <a:stretch>
              <a:fillRect/>
            </a:stretch>
          </p:blipFill>
          <p:spPr bwMode="auto">
            <a:xfrm>
              <a:off x="2214546" y="5857892"/>
              <a:ext cx="247650" cy="361950"/>
            </a:xfrm>
            <a:prstGeom prst="rect">
              <a:avLst/>
            </a:prstGeom>
            <a:noFill/>
            <a:ln w="9525">
              <a:noFill/>
              <a:miter lim="800000"/>
              <a:headEnd/>
              <a:tailEnd/>
            </a:ln>
            <a:effectLst/>
          </p:spPr>
        </p:pic>
      </p:grpSp>
      <p:grpSp>
        <p:nvGrpSpPr>
          <p:cNvPr id="14" name="组合 31"/>
          <p:cNvGrpSpPr/>
          <p:nvPr/>
        </p:nvGrpSpPr>
        <p:grpSpPr>
          <a:xfrm>
            <a:off x="6778172" y="4906366"/>
            <a:ext cx="3575122" cy="1785950"/>
            <a:chOff x="5286380" y="4286256"/>
            <a:chExt cx="3625044" cy="2041463"/>
          </a:xfrm>
        </p:grpSpPr>
        <p:sp>
          <p:nvSpPr>
            <p:cNvPr id="15" name="Rounded Rectangle 84"/>
            <p:cNvSpPr>
              <a:spLocks noChangeArrowheads="1"/>
            </p:cNvSpPr>
            <p:nvPr/>
          </p:nvSpPr>
          <p:spPr bwMode="auto">
            <a:xfrm>
              <a:off x="5286380" y="4286256"/>
              <a:ext cx="3581017" cy="2041463"/>
            </a:xfrm>
            <a:prstGeom prst="roundRect">
              <a:avLst>
                <a:gd name="adj" fmla="val 16667"/>
              </a:avLst>
            </a:prstGeom>
            <a:noFill/>
            <a:ln w="9525" cap="flat" cmpd="sng">
              <a:solidFill>
                <a:srgbClr val="4F81BD"/>
              </a:solidFill>
              <a:bevel/>
              <a:headEnd/>
              <a:tailEnd/>
            </a:ln>
          </p:spPr>
          <p:txBody>
            <a:bodyPr anchor="ctr"/>
            <a:lstStyle/>
            <a:p>
              <a:pPr algn="ctr"/>
              <a:endParaRPr lang="zh-CN" altLang="zh-CN">
                <a:solidFill>
                  <a:srgbClr val="FFFFFF"/>
                </a:solidFill>
                <a:cs typeface="Calibri" pitchFamily="34" charset="0"/>
                <a:sym typeface="Calibri" pitchFamily="34" charset="0"/>
              </a:endParaRPr>
            </a:p>
          </p:txBody>
        </p:sp>
        <p:pic>
          <p:nvPicPr>
            <p:cNvPr id="16" name="Picture 85"/>
            <p:cNvPicPr>
              <a:picLocks noChangeArrowheads="1"/>
            </p:cNvPicPr>
            <p:nvPr/>
          </p:nvPicPr>
          <p:blipFill>
            <a:blip r:embed="rId9" cstate="print"/>
            <a:srcRect/>
            <a:stretch>
              <a:fillRect/>
            </a:stretch>
          </p:blipFill>
          <p:spPr bwMode="auto">
            <a:xfrm>
              <a:off x="6044797" y="4697038"/>
              <a:ext cx="469572" cy="241155"/>
            </a:xfrm>
            <a:prstGeom prst="rect">
              <a:avLst/>
            </a:prstGeom>
            <a:noFill/>
            <a:ln w="9525" cmpd="sng">
              <a:noFill/>
              <a:miter lim="800000"/>
              <a:headEnd/>
              <a:tailEnd/>
            </a:ln>
          </p:spPr>
        </p:pic>
        <p:pic>
          <p:nvPicPr>
            <p:cNvPr id="17" name="Picture 86"/>
            <p:cNvPicPr>
              <a:picLocks noChangeArrowheads="1"/>
            </p:cNvPicPr>
            <p:nvPr/>
          </p:nvPicPr>
          <p:blipFill>
            <a:blip r:embed="rId9" cstate="print"/>
            <a:srcRect/>
            <a:stretch>
              <a:fillRect/>
            </a:stretch>
          </p:blipFill>
          <p:spPr bwMode="auto">
            <a:xfrm>
              <a:off x="6044797" y="5790131"/>
              <a:ext cx="469572" cy="241155"/>
            </a:xfrm>
            <a:prstGeom prst="rect">
              <a:avLst/>
            </a:prstGeom>
            <a:noFill/>
            <a:ln w="9525" cmpd="sng">
              <a:noFill/>
              <a:miter lim="800000"/>
              <a:headEnd/>
              <a:tailEnd/>
            </a:ln>
          </p:spPr>
        </p:pic>
        <p:pic>
          <p:nvPicPr>
            <p:cNvPr id="18" name="Picture 87"/>
            <p:cNvPicPr>
              <a:picLocks noChangeArrowheads="1"/>
            </p:cNvPicPr>
            <p:nvPr/>
          </p:nvPicPr>
          <p:blipFill>
            <a:blip r:embed="rId9" cstate="print"/>
            <a:srcRect/>
            <a:stretch>
              <a:fillRect/>
            </a:stretch>
          </p:blipFill>
          <p:spPr bwMode="auto">
            <a:xfrm>
              <a:off x="6393993" y="5293621"/>
              <a:ext cx="469572" cy="241155"/>
            </a:xfrm>
            <a:prstGeom prst="rect">
              <a:avLst/>
            </a:prstGeom>
            <a:noFill/>
            <a:ln w="9525" cmpd="sng">
              <a:noFill/>
              <a:miter lim="800000"/>
              <a:headEnd/>
              <a:tailEnd/>
            </a:ln>
          </p:spPr>
        </p:pic>
        <p:pic>
          <p:nvPicPr>
            <p:cNvPr id="19" name="Picture 88"/>
            <p:cNvPicPr>
              <a:picLocks noChangeArrowheads="1"/>
            </p:cNvPicPr>
            <p:nvPr/>
          </p:nvPicPr>
          <p:blipFill>
            <a:blip r:embed="rId9" cstate="print"/>
            <a:srcRect/>
            <a:stretch>
              <a:fillRect/>
            </a:stretch>
          </p:blipFill>
          <p:spPr bwMode="auto">
            <a:xfrm>
              <a:off x="7781541" y="4664559"/>
              <a:ext cx="469572" cy="241155"/>
            </a:xfrm>
            <a:prstGeom prst="rect">
              <a:avLst/>
            </a:prstGeom>
            <a:noFill/>
            <a:ln w="9525" cmpd="sng">
              <a:noFill/>
              <a:miter lim="800000"/>
              <a:headEnd/>
              <a:tailEnd/>
            </a:ln>
          </p:spPr>
        </p:pic>
        <p:pic>
          <p:nvPicPr>
            <p:cNvPr id="20" name="Picture 89"/>
            <p:cNvPicPr>
              <a:picLocks noChangeArrowheads="1"/>
            </p:cNvPicPr>
            <p:nvPr/>
          </p:nvPicPr>
          <p:blipFill>
            <a:blip r:embed="rId9" cstate="print"/>
            <a:srcRect/>
            <a:stretch>
              <a:fillRect/>
            </a:stretch>
          </p:blipFill>
          <p:spPr bwMode="auto">
            <a:xfrm>
              <a:off x="7675799" y="5771802"/>
              <a:ext cx="469572" cy="241155"/>
            </a:xfrm>
            <a:prstGeom prst="rect">
              <a:avLst/>
            </a:prstGeom>
            <a:noFill/>
            <a:ln w="9525" cmpd="sng">
              <a:noFill/>
              <a:miter lim="800000"/>
              <a:headEnd/>
              <a:tailEnd/>
            </a:ln>
          </p:spPr>
        </p:pic>
        <p:pic>
          <p:nvPicPr>
            <p:cNvPr id="21" name="Picture 90"/>
            <p:cNvPicPr>
              <a:picLocks noChangeArrowheads="1"/>
            </p:cNvPicPr>
            <p:nvPr/>
          </p:nvPicPr>
          <p:blipFill>
            <a:blip r:embed="rId9" cstate="print"/>
            <a:srcRect/>
            <a:stretch>
              <a:fillRect/>
            </a:stretch>
          </p:blipFill>
          <p:spPr bwMode="auto">
            <a:xfrm>
              <a:off x="7227864" y="5293621"/>
              <a:ext cx="469572" cy="241155"/>
            </a:xfrm>
            <a:prstGeom prst="rect">
              <a:avLst/>
            </a:prstGeom>
            <a:noFill/>
            <a:ln w="9525" cmpd="sng">
              <a:noFill/>
              <a:miter lim="800000"/>
              <a:headEnd/>
              <a:tailEnd/>
            </a:ln>
          </p:spPr>
        </p:pic>
        <p:cxnSp>
          <p:nvCxnSpPr>
            <p:cNvPr id="22" name="Straight Connector 91"/>
            <p:cNvCxnSpPr>
              <a:cxnSpLocks noChangeShapeType="1"/>
            </p:cNvCxnSpPr>
            <p:nvPr/>
          </p:nvCxnSpPr>
          <p:spPr bwMode="auto">
            <a:xfrm flipV="1">
              <a:off x="6279584" y="5534777"/>
              <a:ext cx="349195" cy="255355"/>
            </a:xfrm>
            <a:prstGeom prst="line">
              <a:avLst/>
            </a:prstGeom>
            <a:noFill/>
            <a:ln w="57150" cap="flat" cmpd="sng">
              <a:solidFill>
                <a:srgbClr val="FF0000"/>
              </a:solidFill>
              <a:bevel/>
              <a:headEnd/>
              <a:tailEnd/>
            </a:ln>
          </p:spPr>
        </p:cxnSp>
        <p:sp>
          <p:nvSpPr>
            <p:cNvPr id="23" name="Straight Connector 92"/>
            <p:cNvSpPr>
              <a:spLocks noChangeShapeType="1"/>
            </p:cNvSpPr>
            <p:nvPr/>
          </p:nvSpPr>
          <p:spPr bwMode="auto">
            <a:xfrm>
              <a:off x="6017403" y="5414199"/>
              <a:ext cx="376589" cy="1"/>
            </a:xfrm>
            <a:prstGeom prst="line">
              <a:avLst/>
            </a:prstGeom>
            <a:noFill/>
            <a:ln w="57150" cap="flat" cmpd="sng">
              <a:solidFill>
                <a:srgbClr val="008000"/>
              </a:solidFill>
              <a:bevel/>
              <a:headEnd/>
              <a:tailEnd/>
            </a:ln>
          </p:spPr>
          <p:txBody>
            <a:bodyPr/>
            <a:lstStyle/>
            <a:p>
              <a:endParaRPr lang="zh-CN" altLang="en-US"/>
            </a:p>
          </p:txBody>
        </p:sp>
        <p:cxnSp>
          <p:nvCxnSpPr>
            <p:cNvPr id="24" name="Straight Connector 93"/>
            <p:cNvCxnSpPr>
              <a:cxnSpLocks noChangeShapeType="1"/>
            </p:cNvCxnSpPr>
            <p:nvPr/>
          </p:nvCxnSpPr>
          <p:spPr bwMode="auto">
            <a:xfrm>
              <a:off x="6863564" y="5414199"/>
              <a:ext cx="364300" cy="1"/>
            </a:xfrm>
            <a:prstGeom prst="line">
              <a:avLst/>
            </a:prstGeom>
            <a:noFill/>
            <a:ln w="57150" cap="flat" cmpd="sng">
              <a:solidFill>
                <a:srgbClr val="FAA637"/>
              </a:solidFill>
              <a:bevel/>
              <a:headEnd/>
              <a:tailEnd/>
            </a:ln>
          </p:spPr>
        </p:cxnSp>
        <p:sp>
          <p:nvSpPr>
            <p:cNvPr id="25" name="Straight Connector 94"/>
            <p:cNvSpPr>
              <a:spLocks noChangeShapeType="1"/>
            </p:cNvSpPr>
            <p:nvPr/>
          </p:nvSpPr>
          <p:spPr bwMode="auto">
            <a:xfrm>
              <a:off x="7559433" y="5495378"/>
              <a:ext cx="276006" cy="355427"/>
            </a:xfrm>
            <a:prstGeom prst="line">
              <a:avLst/>
            </a:prstGeom>
            <a:noFill/>
            <a:ln w="57150" cap="flat" cmpd="sng">
              <a:solidFill>
                <a:srgbClr val="008000"/>
              </a:solidFill>
              <a:bevel/>
              <a:headEnd/>
              <a:tailEnd/>
            </a:ln>
          </p:spPr>
          <p:txBody>
            <a:bodyPr/>
            <a:lstStyle/>
            <a:p>
              <a:endParaRPr lang="zh-CN" altLang="en-US"/>
            </a:p>
          </p:txBody>
        </p:sp>
        <p:cxnSp>
          <p:nvCxnSpPr>
            <p:cNvPr id="26" name="Straight Connector 95"/>
            <p:cNvCxnSpPr>
              <a:cxnSpLocks noChangeShapeType="1"/>
            </p:cNvCxnSpPr>
            <p:nvPr/>
          </p:nvCxnSpPr>
          <p:spPr bwMode="auto">
            <a:xfrm flipV="1">
              <a:off x="7462650" y="4905715"/>
              <a:ext cx="553677" cy="387906"/>
            </a:xfrm>
            <a:prstGeom prst="line">
              <a:avLst/>
            </a:prstGeom>
            <a:noFill/>
            <a:ln w="57150" cap="flat" cmpd="sng">
              <a:solidFill>
                <a:srgbClr val="FAA637"/>
              </a:solidFill>
              <a:bevel/>
              <a:headEnd/>
              <a:tailEnd/>
            </a:ln>
          </p:spPr>
        </p:cxnSp>
        <p:pic>
          <p:nvPicPr>
            <p:cNvPr id="27" name="Picture 96"/>
            <p:cNvPicPr>
              <a:picLocks noChangeArrowheads="1"/>
            </p:cNvPicPr>
            <p:nvPr/>
          </p:nvPicPr>
          <p:blipFill>
            <a:blip r:embed="rId9" cstate="print"/>
            <a:srcRect/>
            <a:stretch>
              <a:fillRect/>
            </a:stretch>
          </p:blipFill>
          <p:spPr bwMode="auto">
            <a:xfrm>
              <a:off x="5571819" y="5302064"/>
              <a:ext cx="469572" cy="241155"/>
            </a:xfrm>
            <a:prstGeom prst="rect">
              <a:avLst/>
            </a:prstGeom>
            <a:noFill/>
            <a:ln w="9525" cmpd="sng">
              <a:noFill/>
              <a:miter lim="800000"/>
              <a:headEnd/>
              <a:tailEnd/>
            </a:ln>
          </p:spPr>
        </p:pic>
        <p:pic>
          <p:nvPicPr>
            <p:cNvPr id="28" name="Picture 97"/>
            <p:cNvPicPr>
              <a:picLocks noChangeArrowheads="1"/>
            </p:cNvPicPr>
            <p:nvPr/>
          </p:nvPicPr>
          <p:blipFill>
            <a:blip r:embed="rId9" cstate="print"/>
            <a:srcRect/>
            <a:stretch>
              <a:fillRect/>
            </a:stretch>
          </p:blipFill>
          <p:spPr bwMode="auto">
            <a:xfrm>
              <a:off x="8251113" y="5310507"/>
              <a:ext cx="469572" cy="241155"/>
            </a:xfrm>
            <a:prstGeom prst="rect">
              <a:avLst/>
            </a:prstGeom>
            <a:noFill/>
            <a:ln w="9525" cmpd="sng">
              <a:noFill/>
              <a:miter lim="800000"/>
              <a:headEnd/>
              <a:tailEnd/>
            </a:ln>
          </p:spPr>
        </p:pic>
        <p:sp>
          <p:nvSpPr>
            <p:cNvPr id="29" name="Straight Connector 98"/>
            <p:cNvSpPr>
              <a:spLocks noChangeShapeType="1"/>
            </p:cNvSpPr>
            <p:nvPr/>
          </p:nvSpPr>
          <p:spPr bwMode="auto">
            <a:xfrm>
              <a:off x="6299376" y="4927381"/>
              <a:ext cx="276006" cy="355427"/>
            </a:xfrm>
            <a:prstGeom prst="line">
              <a:avLst/>
            </a:prstGeom>
            <a:noFill/>
            <a:ln w="57150" cap="flat" cmpd="sng">
              <a:solidFill>
                <a:srgbClr val="008000"/>
              </a:solidFill>
              <a:bevel/>
              <a:headEnd/>
              <a:tailEnd/>
            </a:ln>
          </p:spPr>
          <p:txBody>
            <a:bodyPr/>
            <a:lstStyle/>
            <a:p>
              <a:endParaRPr lang="zh-CN" altLang="en-US"/>
            </a:p>
          </p:txBody>
        </p:sp>
        <p:sp>
          <p:nvSpPr>
            <p:cNvPr id="30" name="Straight Connector 99"/>
            <p:cNvSpPr>
              <a:spLocks noChangeShapeType="1"/>
            </p:cNvSpPr>
            <p:nvPr/>
          </p:nvSpPr>
          <p:spPr bwMode="auto">
            <a:xfrm>
              <a:off x="7668167" y="5407637"/>
              <a:ext cx="582946" cy="23448"/>
            </a:xfrm>
            <a:prstGeom prst="line">
              <a:avLst/>
            </a:prstGeom>
            <a:noFill/>
            <a:ln w="57150" cap="flat" cmpd="sng">
              <a:solidFill>
                <a:srgbClr val="FF0000"/>
              </a:solidFill>
              <a:bevel/>
              <a:headEnd/>
              <a:tailEnd/>
            </a:ln>
          </p:spPr>
          <p:txBody>
            <a:bodyPr/>
            <a:lstStyle/>
            <a:p>
              <a:endParaRPr lang="zh-CN" altLang="en-US"/>
            </a:p>
          </p:txBody>
        </p:sp>
        <p:sp>
          <p:nvSpPr>
            <p:cNvPr id="31" name="Straight Connector 100"/>
            <p:cNvSpPr>
              <a:spLocks noChangeShapeType="1"/>
            </p:cNvSpPr>
            <p:nvPr/>
          </p:nvSpPr>
          <p:spPr bwMode="auto">
            <a:xfrm>
              <a:off x="5492294" y="4459565"/>
              <a:ext cx="526899" cy="1"/>
            </a:xfrm>
            <a:prstGeom prst="line">
              <a:avLst/>
            </a:prstGeom>
            <a:noFill/>
            <a:ln w="57150" cap="flat" cmpd="sng">
              <a:solidFill>
                <a:srgbClr val="008000"/>
              </a:solidFill>
              <a:bevel/>
              <a:headEnd/>
              <a:tailEnd/>
            </a:ln>
          </p:spPr>
          <p:txBody>
            <a:bodyPr/>
            <a:lstStyle/>
            <a:p>
              <a:endParaRPr lang="zh-CN" altLang="en-US"/>
            </a:p>
          </p:txBody>
        </p:sp>
        <p:sp>
          <p:nvSpPr>
            <p:cNvPr id="32" name="Straight Connector 101"/>
            <p:cNvSpPr>
              <a:spLocks noChangeShapeType="1"/>
            </p:cNvSpPr>
            <p:nvPr/>
          </p:nvSpPr>
          <p:spPr bwMode="auto">
            <a:xfrm>
              <a:off x="6653535" y="4459565"/>
              <a:ext cx="526899" cy="1"/>
            </a:xfrm>
            <a:prstGeom prst="line">
              <a:avLst/>
            </a:prstGeom>
            <a:noFill/>
            <a:ln w="57150" cap="flat" cmpd="sng">
              <a:solidFill>
                <a:srgbClr val="FAA637"/>
              </a:solidFill>
              <a:bevel/>
              <a:headEnd/>
              <a:tailEnd/>
            </a:ln>
          </p:spPr>
          <p:txBody>
            <a:bodyPr/>
            <a:lstStyle/>
            <a:p>
              <a:endParaRPr lang="zh-CN" altLang="en-US"/>
            </a:p>
          </p:txBody>
        </p:sp>
        <p:sp>
          <p:nvSpPr>
            <p:cNvPr id="33" name="Straight Connector 102"/>
            <p:cNvSpPr>
              <a:spLocks noChangeShapeType="1"/>
            </p:cNvSpPr>
            <p:nvPr/>
          </p:nvSpPr>
          <p:spPr bwMode="auto">
            <a:xfrm flipV="1">
              <a:off x="7781541" y="4459564"/>
              <a:ext cx="526899" cy="2"/>
            </a:xfrm>
            <a:prstGeom prst="line">
              <a:avLst/>
            </a:prstGeom>
            <a:noFill/>
            <a:ln w="57150" cap="flat" cmpd="sng">
              <a:solidFill>
                <a:srgbClr val="FF0000"/>
              </a:solidFill>
              <a:bevel/>
              <a:headEnd/>
              <a:tailEnd/>
            </a:ln>
          </p:spPr>
          <p:txBody>
            <a:bodyPr/>
            <a:lstStyle/>
            <a:p>
              <a:endParaRPr lang="zh-CN" altLang="en-US"/>
            </a:p>
          </p:txBody>
        </p:sp>
        <p:sp>
          <p:nvSpPr>
            <p:cNvPr id="34" name="TextBox 135"/>
            <p:cNvSpPr>
              <a:spLocks noChangeArrowheads="1"/>
            </p:cNvSpPr>
            <p:nvPr/>
          </p:nvSpPr>
          <p:spPr bwMode="auto">
            <a:xfrm>
              <a:off x="6002137" y="4303227"/>
              <a:ext cx="662637" cy="492533"/>
            </a:xfrm>
            <a:prstGeom prst="rect">
              <a:avLst/>
            </a:prstGeom>
            <a:noFill/>
            <a:ln w="9525">
              <a:noFill/>
              <a:miter lim="800000"/>
              <a:headEnd/>
              <a:tailEnd/>
            </a:ln>
          </p:spPr>
          <p:txBody>
            <a:bodyPr wrap="none">
              <a:spAutoFit/>
            </a:bodyPr>
            <a:lstStyle/>
            <a:p>
              <a:r>
                <a:rPr lang="en-US" sz="2200" dirty="0">
                  <a:solidFill>
                    <a:srgbClr val="000000"/>
                  </a:solidFill>
                  <a:cs typeface="Calibri" pitchFamily="34" charset="0"/>
                  <a:sym typeface="Calibri" pitchFamily="34" charset="0"/>
                </a:rPr>
                <a:t>Low</a:t>
              </a:r>
            </a:p>
          </p:txBody>
        </p:sp>
        <p:sp>
          <p:nvSpPr>
            <p:cNvPr id="35" name="TextBox 136"/>
            <p:cNvSpPr>
              <a:spLocks noChangeArrowheads="1"/>
            </p:cNvSpPr>
            <p:nvPr/>
          </p:nvSpPr>
          <p:spPr bwMode="auto">
            <a:xfrm>
              <a:off x="8195929" y="4303227"/>
              <a:ext cx="715495" cy="492533"/>
            </a:xfrm>
            <a:prstGeom prst="rect">
              <a:avLst/>
            </a:prstGeom>
            <a:noFill/>
            <a:ln w="9525">
              <a:noFill/>
              <a:miter lim="800000"/>
              <a:headEnd/>
              <a:tailEnd/>
            </a:ln>
          </p:spPr>
          <p:txBody>
            <a:bodyPr wrap="none">
              <a:spAutoFit/>
            </a:bodyPr>
            <a:lstStyle/>
            <a:p>
              <a:r>
                <a:rPr lang="en-US" sz="2200" dirty="0">
                  <a:solidFill>
                    <a:srgbClr val="000000"/>
                  </a:solidFill>
                  <a:cs typeface="Calibri" pitchFamily="34" charset="0"/>
                  <a:sym typeface="Calibri" pitchFamily="34" charset="0"/>
                </a:rPr>
                <a:t>High</a:t>
              </a:r>
              <a:endParaRPr lang="zh-CN" altLang="en-US" dirty="0"/>
            </a:p>
          </p:txBody>
        </p:sp>
        <p:sp>
          <p:nvSpPr>
            <p:cNvPr id="36" name="TextBox 137"/>
            <p:cNvSpPr>
              <a:spLocks noChangeArrowheads="1"/>
            </p:cNvSpPr>
            <p:nvPr/>
          </p:nvSpPr>
          <p:spPr bwMode="auto">
            <a:xfrm>
              <a:off x="7144748" y="4303227"/>
              <a:ext cx="720371" cy="492533"/>
            </a:xfrm>
            <a:prstGeom prst="rect">
              <a:avLst/>
            </a:prstGeom>
            <a:noFill/>
            <a:ln w="9525">
              <a:noFill/>
              <a:miter lim="800000"/>
              <a:headEnd/>
              <a:tailEnd/>
            </a:ln>
          </p:spPr>
          <p:txBody>
            <a:bodyPr wrap="none">
              <a:spAutoFit/>
            </a:bodyPr>
            <a:lstStyle/>
            <a:p>
              <a:r>
                <a:rPr lang="en-US" sz="2200">
                  <a:solidFill>
                    <a:srgbClr val="000000"/>
                  </a:solidFill>
                  <a:cs typeface="Calibri" pitchFamily="34" charset="0"/>
                  <a:sym typeface="Calibri" pitchFamily="34" charset="0"/>
                </a:rPr>
                <a:t>Med</a:t>
              </a:r>
              <a:endParaRPr lang="zh-CN" altLang="en-US"/>
            </a:p>
          </p:txBody>
        </p:sp>
      </p:grpSp>
      <p:sp>
        <p:nvSpPr>
          <p:cNvPr id="38" name="右箭头 44"/>
          <p:cNvSpPr/>
          <p:nvPr/>
        </p:nvSpPr>
        <p:spPr>
          <a:xfrm>
            <a:off x="5543039" y="5636960"/>
            <a:ext cx="800894" cy="357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p>
        </p:txBody>
      </p:sp>
      <p:pic>
        <p:nvPicPr>
          <p:cNvPr id="37" name="图片 46" descr="not-known (1).png"/>
          <p:cNvPicPr>
            <a:picLocks noChangeAspect="1"/>
          </p:cNvPicPr>
          <p:nvPr/>
        </p:nvPicPr>
        <p:blipFill>
          <a:blip r:embed="rId10" cstate="print"/>
          <a:stretch>
            <a:fillRect/>
          </a:stretch>
        </p:blipFill>
        <p:spPr>
          <a:xfrm>
            <a:off x="5543038" y="5467247"/>
            <a:ext cx="667412" cy="714380"/>
          </a:xfrm>
          <a:prstGeom prst="rect">
            <a:avLst/>
          </a:prstGeom>
        </p:spPr>
      </p:pic>
      <p:sp>
        <p:nvSpPr>
          <p:cNvPr id="40" name="幻灯片编号占位符 39"/>
          <p:cNvSpPr>
            <a:spLocks noGrp="1"/>
          </p:cNvSpPr>
          <p:nvPr>
            <p:ph type="sldNum" sz="quarter" idx="12"/>
          </p:nvPr>
        </p:nvSpPr>
        <p:spPr/>
        <p:txBody>
          <a:bodyPr/>
          <a:lstStyle/>
          <a:p>
            <a:fld id="{DFBD9584-D379-CC4C-BDA9-BC7C64586B30}" type="slidenum">
              <a:rPr kumimoji="1" lang="zh-CN" altLang="en-US" smtClean="0"/>
              <a:pPr/>
              <a:t>38</a:t>
            </a:fld>
            <a:endParaRPr kumimoji="1" lang="zh-CN" altLang="en-US"/>
          </a:p>
        </p:txBody>
      </p:sp>
    </p:spTree>
    <p:extLst>
      <p:ext uri="{BB962C8B-B14F-4D97-AF65-F5344CB8AC3E}">
        <p14:creationId xmlns:p14="http://schemas.microsoft.com/office/powerpoint/2010/main" xmlns="" val="1460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利用视频流量预测链路带宽和可用带</a:t>
            </a:r>
            <a:r>
              <a:rPr lang="zh-CN" altLang="en-US" dirty="0" smtClean="0"/>
              <a:t>宽</a:t>
            </a:r>
            <a:endParaRPr kumimoji="1" lang="zh-CN" altLang="en-US" dirty="0"/>
          </a:p>
        </p:txBody>
      </p:sp>
      <p:sp>
        <p:nvSpPr>
          <p:cNvPr id="3" name="内容占位符 2"/>
          <p:cNvSpPr>
            <a:spLocks noGrp="1"/>
          </p:cNvSpPr>
          <p:nvPr>
            <p:ph idx="1"/>
          </p:nvPr>
        </p:nvSpPr>
        <p:spPr/>
        <p:txBody>
          <a:bodyPr/>
          <a:lstStyle/>
          <a:p>
            <a:r>
              <a:rPr kumimoji="1" lang="zh-CN" altLang="en-US" dirty="0" smtClean="0"/>
              <a:t>实现难点：</a:t>
            </a:r>
          </a:p>
          <a:p>
            <a:pPr lvl="1"/>
            <a:r>
              <a:rPr kumimoji="1" lang="zh-CN" altLang="en-US" dirty="0" smtClean="0"/>
              <a:t>覆盖率</a:t>
            </a:r>
          </a:p>
          <a:p>
            <a:pPr lvl="2"/>
            <a:r>
              <a:rPr kumimoji="1" lang="zh-CN" altLang="en-US" dirty="0" smtClean="0"/>
              <a:t>需要百万级别的监测点</a:t>
            </a:r>
          </a:p>
          <a:p>
            <a:pPr lvl="1"/>
            <a:endParaRPr kumimoji="1" lang="zh-CN" altLang="en-US" dirty="0" smtClean="0"/>
          </a:p>
          <a:p>
            <a:pPr lvl="1"/>
            <a:r>
              <a:rPr kumimoji="1" lang="zh-CN" altLang="en-US" dirty="0" smtClean="0"/>
              <a:t>开销</a:t>
            </a:r>
          </a:p>
          <a:p>
            <a:pPr lvl="2"/>
            <a:r>
              <a:rPr kumimoji="1" lang="zh-CN" altLang="en-US" dirty="0" smtClean="0"/>
              <a:t>带宽测量引入巨大的计算成本</a:t>
            </a:r>
          </a:p>
          <a:p>
            <a:pPr lvl="1"/>
            <a:endParaRPr kumimoji="1" lang="zh-CN" altLang="en-US" dirty="0" smtClean="0"/>
          </a:p>
          <a:p>
            <a:pPr lvl="1"/>
            <a:r>
              <a:rPr kumimoji="1" lang="zh-CN" altLang="en-US" dirty="0" smtClean="0"/>
              <a:t>实时性</a:t>
            </a:r>
          </a:p>
          <a:p>
            <a:pPr lvl="2"/>
            <a:r>
              <a:rPr kumimoji="1" lang="zh-CN" altLang="en-US" dirty="0" smtClean="0"/>
              <a:t>实时更新</a:t>
            </a:r>
          </a:p>
          <a:p>
            <a:pPr lvl="1"/>
            <a:endParaRPr kumimoji="1" lang="zh-CN" altLang="en-US" dirty="0"/>
          </a:p>
        </p:txBody>
      </p:sp>
      <p:sp>
        <p:nvSpPr>
          <p:cNvPr id="5" name="左箭头 4"/>
          <p:cNvSpPr/>
          <p:nvPr/>
        </p:nvSpPr>
        <p:spPr>
          <a:xfrm>
            <a:off x="5388864" y="1825625"/>
            <a:ext cx="4218432" cy="1304544"/>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zh-CN" altLang="en-US" dirty="0"/>
              <a:t>视频流量占全网流量的</a:t>
            </a:r>
            <a:r>
              <a:rPr lang="en-US" altLang="zh-CN" dirty="0"/>
              <a:t>30%-50%</a:t>
            </a:r>
            <a:r>
              <a:rPr lang="zh-CN" altLang="en-US" dirty="0"/>
              <a:t>，</a:t>
            </a:r>
            <a:r>
              <a:rPr lang="en-US" altLang="zh-CN" dirty="0"/>
              <a:t>Netflix</a:t>
            </a:r>
            <a:r>
              <a:rPr lang="zh-CN" altLang="en-US" dirty="0"/>
              <a:t>拥有三千万用户</a:t>
            </a:r>
            <a:r>
              <a:rPr lang="en-US" altLang="zh-CN" dirty="0"/>
              <a:t>(2014)</a:t>
            </a:r>
            <a:endParaRPr lang="zh-CN" altLang="en-US" dirty="0"/>
          </a:p>
        </p:txBody>
      </p:sp>
      <p:sp>
        <p:nvSpPr>
          <p:cNvPr id="6" name="左箭头 5"/>
          <p:cNvSpPr/>
          <p:nvPr/>
        </p:nvSpPr>
        <p:spPr>
          <a:xfrm>
            <a:off x="5388864" y="3130169"/>
            <a:ext cx="4218432" cy="1304544"/>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zh-CN" altLang="en-US" dirty="0" smtClean="0"/>
              <a:t>被动收集视频吞吐量信息</a:t>
            </a:r>
            <a:endParaRPr lang="zh-CN" altLang="en-US" dirty="0"/>
          </a:p>
        </p:txBody>
      </p:sp>
      <p:sp>
        <p:nvSpPr>
          <p:cNvPr id="7" name="左箭头 6"/>
          <p:cNvSpPr/>
          <p:nvPr/>
        </p:nvSpPr>
        <p:spPr>
          <a:xfrm>
            <a:off x="5388864" y="4434713"/>
            <a:ext cx="4218432" cy="1304544"/>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en-US" altLang="zh-CN" dirty="0" smtClean="0"/>
              <a:t>Akamai</a:t>
            </a:r>
            <a:r>
              <a:rPr lang="en-US" altLang="zh-CN" dirty="0"/>
              <a:t>, Netflix, </a:t>
            </a:r>
            <a:r>
              <a:rPr lang="en-US" altLang="zh-CN" dirty="0" err="1"/>
              <a:t>Conviva</a:t>
            </a:r>
            <a:r>
              <a:rPr lang="en-US" altLang="zh-CN" dirty="0"/>
              <a:t>, </a:t>
            </a:r>
            <a:r>
              <a:rPr lang="en-US" altLang="zh-CN" dirty="0" err="1"/>
              <a:t>PPLive</a:t>
            </a:r>
            <a:r>
              <a:rPr lang="en-US" altLang="zh-CN" dirty="0"/>
              <a:t> </a:t>
            </a:r>
            <a:r>
              <a:rPr lang="zh-CN" altLang="en-US" dirty="0" smtClean="0"/>
              <a:t>等已经实现</a:t>
            </a:r>
            <a:endParaRPr lang="en-US" altLang="zh-CN" dirty="0"/>
          </a:p>
        </p:txBody>
      </p:sp>
      <p:sp>
        <p:nvSpPr>
          <p:cNvPr id="8" name="幻灯片编号占位符 7"/>
          <p:cNvSpPr>
            <a:spLocks noGrp="1"/>
          </p:cNvSpPr>
          <p:nvPr>
            <p:ph type="sldNum" sz="quarter" idx="12"/>
          </p:nvPr>
        </p:nvSpPr>
        <p:spPr/>
        <p:txBody>
          <a:bodyPr/>
          <a:lstStyle/>
          <a:p>
            <a:fld id="{DFBD9584-D379-CC4C-BDA9-BC7C64586B30}" type="slidenum">
              <a:rPr kumimoji="1" lang="zh-CN" altLang="en-US" smtClean="0"/>
              <a:pPr/>
              <a:t>39</a:t>
            </a:fld>
            <a:endParaRPr kumimoji="1" lang="zh-CN" altLang="en-US"/>
          </a:p>
        </p:txBody>
      </p:sp>
    </p:spTree>
    <p:extLst>
      <p:ext uri="{BB962C8B-B14F-4D97-AF65-F5344CB8AC3E}">
        <p14:creationId xmlns:p14="http://schemas.microsoft.com/office/powerpoint/2010/main" xmlns="" val="2389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网络流量测量的几个重大发现</a:t>
            </a:r>
            <a:endParaRPr lang="zh-CN" altLang="en-US" dirty="0"/>
          </a:p>
        </p:txBody>
      </p:sp>
      <p:sp>
        <p:nvSpPr>
          <p:cNvPr id="3" name="内容占位符 2"/>
          <p:cNvSpPr>
            <a:spLocks noGrp="1"/>
          </p:cNvSpPr>
          <p:nvPr>
            <p:ph idx="1"/>
          </p:nvPr>
        </p:nvSpPr>
        <p:spPr/>
        <p:txBody>
          <a:bodyPr/>
          <a:lstStyle/>
          <a:p>
            <a:pPr>
              <a:buFont typeface="Wingdings" pitchFamily="2" charset="2"/>
              <a:buChar char="Ø"/>
            </a:pPr>
            <a:r>
              <a:rPr kumimoji="1" lang="en-US" altLang="zh-CN" dirty="0"/>
              <a:t>TCP</a:t>
            </a:r>
            <a:r>
              <a:rPr kumimoji="1" lang="zh-CN" altLang="en-US" dirty="0"/>
              <a:t>协议占据了大部分网络</a:t>
            </a:r>
            <a:r>
              <a:rPr kumimoji="1" lang="zh-CN" altLang="en-US" dirty="0" smtClean="0"/>
              <a:t>流量</a:t>
            </a:r>
            <a:endParaRPr kumimoji="1" lang="en-US" altLang="zh-CN" dirty="0" smtClean="0"/>
          </a:p>
          <a:p>
            <a:pPr lvl="1">
              <a:buFont typeface="Wingdings" pitchFamily="2" charset="2"/>
              <a:buChar char="u"/>
            </a:pPr>
            <a:r>
              <a:rPr kumimoji="1" lang="zh-CN" altLang="en-US" dirty="0" smtClean="0"/>
              <a:t>早期（</a:t>
            </a:r>
            <a:r>
              <a:rPr kumimoji="1" lang="en-US" altLang="zh-CN" dirty="0" smtClean="0"/>
              <a:t>2006</a:t>
            </a:r>
            <a:r>
              <a:rPr kumimoji="1" lang="zh-CN" altLang="en-US" dirty="0" smtClean="0"/>
              <a:t>年以前）：</a:t>
            </a:r>
            <a:r>
              <a:rPr kumimoji="1" lang="en-US" altLang="zh-CN" dirty="0" smtClean="0"/>
              <a:t>TCP</a:t>
            </a:r>
            <a:r>
              <a:rPr kumimoji="1" lang="zh-CN" altLang="en-US" dirty="0" smtClean="0"/>
              <a:t>占</a:t>
            </a:r>
            <a:r>
              <a:rPr kumimoji="1" lang="en-US" altLang="zh-CN" dirty="0" smtClean="0"/>
              <a:t>80%</a:t>
            </a:r>
            <a:r>
              <a:rPr kumimoji="1" lang="zh-CN" altLang="en-US" dirty="0" smtClean="0"/>
              <a:t>以上</a:t>
            </a:r>
            <a:endParaRPr kumimoji="1" lang="en-US" altLang="zh-CN" dirty="0" smtClean="0"/>
          </a:p>
          <a:p>
            <a:pPr lvl="1">
              <a:buFont typeface="Wingdings" pitchFamily="2" charset="2"/>
              <a:buChar char="u"/>
            </a:pPr>
            <a:r>
              <a:rPr kumimoji="1" lang="zh-CN" altLang="en-US" dirty="0" smtClean="0"/>
              <a:t>中期（</a:t>
            </a:r>
            <a:r>
              <a:rPr kumimoji="1" lang="en-US" altLang="zh-CN" dirty="0" smtClean="0"/>
              <a:t>2006</a:t>
            </a:r>
            <a:r>
              <a:rPr kumimoji="1" lang="zh-CN" altLang="en-US" dirty="0" smtClean="0"/>
              <a:t>年</a:t>
            </a:r>
            <a:r>
              <a:rPr kumimoji="1" lang="en-US" altLang="zh-CN" dirty="0" smtClean="0"/>
              <a:t>~2012</a:t>
            </a:r>
            <a:r>
              <a:rPr kumimoji="1" lang="zh-CN" altLang="en-US" dirty="0" smtClean="0"/>
              <a:t>年）：</a:t>
            </a:r>
            <a:r>
              <a:rPr kumimoji="1" lang="en-US" altLang="zh-CN" dirty="0" smtClean="0"/>
              <a:t>TCP</a:t>
            </a:r>
            <a:r>
              <a:rPr kumimoji="1" lang="zh-CN" altLang="en-US" dirty="0"/>
              <a:t>、</a:t>
            </a:r>
            <a:r>
              <a:rPr kumimoji="1" lang="en-US" altLang="zh-CN" dirty="0" smtClean="0"/>
              <a:t>UDP</a:t>
            </a:r>
            <a:r>
              <a:rPr kumimoji="1" lang="zh-CN" altLang="en-US" dirty="0" smtClean="0"/>
              <a:t>各占半壁江山，音视频、游戏等</a:t>
            </a:r>
            <a:endParaRPr kumimoji="1" lang="en-US" altLang="zh-CN" dirty="0" smtClean="0"/>
          </a:p>
          <a:p>
            <a:pPr lvl="1">
              <a:buFont typeface="Wingdings" pitchFamily="2" charset="2"/>
              <a:buChar char="u"/>
            </a:pPr>
            <a:r>
              <a:rPr kumimoji="1" lang="zh-CN" altLang="en-US" dirty="0" smtClean="0"/>
              <a:t>现阶段（</a:t>
            </a:r>
            <a:r>
              <a:rPr kumimoji="1" lang="en-US" altLang="zh-CN" dirty="0" smtClean="0"/>
              <a:t>2013</a:t>
            </a:r>
            <a:r>
              <a:rPr kumimoji="1" lang="zh-CN" altLang="en-US" dirty="0" smtClean="0"/>
              <a:t>年至今）：</a:t>
            </a:r>
            <a:r>
              <a:rPr kumimoji="1" lang="en-US" altLang="zh-CN" dirty="0" smtClean="0"/>
              <a:t>TCP</a:t>
            </a:r>
            <a:r>
              <a:rPr kumimoji="1" lang="zh-CN" altLang="en-US" dirty="0" smtClean="0"/>
              <a:t>重拾优势，</a:t>
            </a:r>
            <a:r>
              <a:rPr kumimoji="1" lang="en-US" altLang="zh-CN" dirty="0" smtClean="0"/>
              <a:t>http</a:t>
            </a:r>
            <a:r>
              <a:rPr kumimoji="1" lang="zh-CN" altLang="en-US" dirty="0" smtClean="0"/>
              <a:t>视频</a:t>
            </a:r>
            <a:endParaRPr kumimoji="1"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4</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69090" y="3638938"/>
            <a:ext cx="6903798" cy="2476935"/>
          </a:xfrm>
          <a:prstGeom prst="rect">
            <a:avLst/>
          </a:prstGeom>
        </p:spPr>
      </p:pic>
    </p:spTree>
    <p:extLst>
      <p:ext uri="{BB962C8B-B14F-4D97-AF65-F5344CB8AC3E}">
        <p14:creationId xmlns:p14="http://schemas.microsoft.com/office/powerpoint/2010/main" xmlns="" val="3491608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a:xfrm>
            <a:off x="1981200" y="116725"/>
            <a:ext cx="8229600" cy="764805"/>
          </a:xfrm>
          <a:ln/>
        </p:spPr>
        <p:txBody>
          <a:bodyPr>
            <a:normAutofit/>
          </a:bodyPr>
          <a:lstStyle/>
          <a:p>
            <a:r>
              <a:rPr lang="en-US" dirty="0" smtClean="0"/>
              <a:t>Internet Traffic Map Service</a:t>
            </a:r>
            <a:endParaRPr lang="zh-CN" altLang="en-US" dirty="0"/>
          </a:p>
        </p:txBody>
      </p:sp>
      <p:pic>
        <p:nvPicPr>
          <p:cNvPr id="6148" name="Picture 3" descr="skd188256sdc.png"/>
          <p:cNvPicPr>
            <a:picLocks noChangeAspect="1" noChangeArrowheads="1"/>
          </p:cNvPicPr>
          <p:nvPr/>
        </p:nvPicPr>
        <p:blipFill>
          <a:blip r:embed="rId2" cstate="print"/>
          <a:srcRect/>
          <a:stretch>
            <a:fillRect/>
          </a:stretch>
        </p:blipFill>
        <p:spPr bwMode="auto">
          <a:xfrm>
            <a:off x="3610322" y="5760510"/>
            <a:ext cx="604307" cy="517813"/>
          </a:xfrm>
          <a:prstGeom prst="rect">
            <a:avLst/>
          </a:prstGeom>
          <a:noFill/>
          <a:ln w="9525">
            <a:noFill/>
            <a:miter lim="800000"/>
            <a:headEnd/>
            <a:tailEnd/>
          </a:ln>
        </p:spPr>
      </p:pic>
      <p:pic>
        <p:nvPicPr>
          <p:cNvPr id="6149" name="Picture 4"/>
          <p:cNvPicPr>
            <a:picLocks noChangeAspect="1" noChangeArrowheads="1"/>
          </p:cNvPicPr>
          <p:nvPr/>
        </p:nvPicPr>
        <p:blipFill>
          <a:blip r:embed="rId3" cstate="print"/>
          <a:srcRect/>
          <a:stretch>
            <a:fillRect/>
          </a:stretch>
        </p:blipFill>
        <p:spPr bwMode="auto">
          <a:xfrm>
            <a:off x="4157341" y="4570687"/>
            <a:ext cx="482460" cy="715209"/>
          </a:xfrm>
          <a:prstGeom prst="rect">
            <a:avLst/>
          </a:prstGeom>
          <a:noFill/>
          <a:ln w="9525">
            <a:noFill/>
            <a:miter lim="800000"/>
            <a:headEnd/>
            <a:tailEnd/>
          </a:ln>
        </p:spPr>
      </p:pic>
      <p:pic>
        <p:nvPicPr>
          <p:cNvPr id="6151" name="Picture 8"/>
          <p:cNvPicPr>
            <a:picLocks noChangeAspect="1" noChangeArrowheads="1"/>
          </p:cNvPicPr>
          <p:nvPr/>
        </p:nvPicPr>
        <p:blipFill>
          <a:blip r:embed="rId3" cstate="print"/>
          <a:srcRect/>
          <a:stretch>
            <a:fillRect/>
          </a:stretch>
        </p:blipFill>
        <p:spPr bwMode="auto">
          <a:xfrm>
            <a:off x="5397776" y="4570687"/>
            <a:ext cx="482460" cy="715209"/>
          </a:xfrm>
          <a:prstGeom prst="rect">
            <a:avLst/>
          </a:prstGeom>
          <a:noFill/>
          <a:ln w="9525">
            <a:noFill/>
            <a:miter lim="800000"/>
            <a:headEnd/>
            <a:tailEnd/>
          </a:ln>
        </p:spPr>
      </p:pic>
      <p:pic>
        <p:nvPicPr>
          <p:cNvPr id="6152" name="Picture 9" descr="skd188256sdc.png"/>
          <p:cNvPicPr>
            <a:picLocks noChangeAspect="1" noChangeArrowheads="1"/>
          </p:cNvPicPr>
          <p:nvPr/>
        </p:nvPicPr>
        <p:blipFill>
          <a:blip r:embed="rId2" cstate="print"/>
          <a:srcRect/>
          <a:stretch>
            <a:fillRect/>
          </a:stretch>
        </p:blipFill>
        <p:spPr bwMode="auto">
          <a:xfrm>
            <a:off x="6758081" y="5595175"/>
            <a:ext cx="604307" cy="517813"/>
          </a:xfrm>
          <a:prstGeom prst="rect">
            <a:avLst/>
          </a:prstGeom>
          <a:noFill/>
          <a:ln w="9525">
            <a:noFill/>
            <a:miter lim="800000"/>
            <a:headEnd/>
            <a:tailEnd/>
          </a:ln>
        </p:spPr>
      </p:pic>
      <p:pic>
        <p:nvPicPr>
          <p:cNvPr id="6153" name="Picture 10" descr="skd188256sdc.png"/>
          <p:cNvPicPr>
            <a:picLocks noChangeAspect="1" noChangeArrowheads="1"/>
          </p:cNvPicPr>
          <p:nvPr/>
        </p:nvPicPr>
        <p:blipFill>
          <a:blip r:embed="rId2" cstate="print"/>
          <a:srcRect/>
          <a:stretch>
            <a:fillRect/>
          </a:stretch>
        </p:blipFill>
        <p:spPr bwMode="auto">
          <a:xfrm>
            <a:off x="5138054" y="5876685"/>
            <a:ext cx="604307" cy="517813"/>
          </a:xfrm>
          <a:prstGeom prst="rect">
            <a:avLst/>
          </a:prstGeom>
          <a:noFill/>
          <a:ln w="9525">
            <a:noFill/>
            <a:miter lim="800000"/>
            <a:headEnd/>
            <a:tailEnd/>
          </a:ln>
        </p:spPr>
      </p:pic>
      <p:cxnSp>
        <p:nvCxnSpPr>
          <p:cNvPr id="6154" name="Straight Arrow Connector 11"/>
          <p:cNvCxnSpPr>
            <a:cxnSpLocks noChangeShapeType="1"/>
            <a:endCxn id="6149" idx="2"/>
          </p:cNvCxnSpPr>
          <p:nvPr/>
        </p:nvCxnSpPr>
        <p:spPr bwMode="auto">
          <a:xfrm flipV="1">
            <a:off x="3916111" y="5285895"/>
            <a:ext cx="482461" cy="667358"/>
          </a:xfrm>
          <a:prstGeom prst="straightConnector1">
            <a:avLst/>
          </a:prstGeom>
          <a:noFill/>
          <a:ln w="25400" cap="flat" cmpd="sng">
            <a:solidFill>
              <a:schemeClr val="accent1"/>
            </a:solidFill>
            <a:prstDash val="sysDash"/>
            <a:bevel/>
            <a:headEnd type="arrow" w="med" len="med"/>
            <a:tailEnd type="arrow" w="med" len="med"/>
          </a:ln>
        </p:spPr>
      </p:cxnSp>
      <p:sp>
        <p:nvSpPr>
          <p:cNvPr id="6155" name="Straight Arrow Connector 14"/>
          <p:cNvSpPr>
            <a:spLocks noChangeShapeType="1"/>
          </p:cNvSpPr>
          <p:nvPr/>
        </p:nvSpPr>
        <p:spPr bwMode="auto">
          <a:xfrm flipH="1" flipV="1">
            <a:off x="4421719" y="5120559"/>
            <a:ext cx="996500" cy="1157763"/>
          </a:xfrm>
          <a:prstGeom prst="straightConnector1">
            <a:avLst/>
          </a:prstGeom>
          <a:noFill/>
          <a:ln w="25400" cap="flat" cmpd="sng">
            <a:solidFill>
              <a:schemeClr val="accent1"/>
            </a:solidFill>
            <a:prstDash val="sysDash"/>
            <a:bevel/>
            <a:headEnd type="arrow" w="med" len="med"/>
            <a:tailEnd type="arrow" w="med" len="med"/>
          </a:ln>
        </p:spPr>
        <p:txBody>
          <a:bodyPr/>
          <a:lstStyle/>
          <a:p>
            <a:endParaRPr lang="zh-CN" altLang="en-US"/>
          </a:p>
        </p:txBody>
      </p:sp>
      <p:sp>
        <p:nvSpPr>
          <p:cNvPr id="6156" name="Straight Arrow Connector 17"/>
          <p:cNvSpPr>
            <a:spLocks noChangeShapeType="1"/>
          </p:cNvSpPr>
          <p:nvPr/>
        </p:nvSpPr>
        <p:spPr bwMode="auto">
          <a:xfrm flipH="1" flipV="1">
            <a:off x="5751402" y="4953511"/>
            <a:ext cx="1122711" cy="806998"/>
          </a:xfrm>
          <a:prstGeom prst="straightConnector1">
            <a:avLst/>
          </a:prstGeom>
          <a:noFill/>
          <a:ln w="25400" cap="flat" cmpd="sng">
            <a:solidFill>
              <a:schemeClr val="accent1"/>
            </a:solidFill>
            <a:prstDash val="sysDash"/>
            <a:bevel/>
            <a:headEnd type="arrow" w="med" len="med"/>
            <a:tailEnd type="arrow" w="med" len="med"/>
          </a:ln>
        </p:spPr>
        <p:txBody>
          <a:bodyPr/>
          <a:lstStyle/>
          <a:p>
            <a:endParaRPr lang="zh-CN" altLang="en-US"/>
          </a:p>
        </p:txBody>
      </p:sp>
      <p:sp>
        <p:nvSpPr>
          <p:cNvPr id="6157" name="TextBox 107"/>
          <p:cNvSpPr>
            <a:spLocks noChangeArrowheads="1"/>
          </p:cNvSpPr>
          <p:nvPr/>
        </p:nvSpPr>
        <p:spPr bwMode="auto">
          <a:xfrm>
            <a:off x="5303261" y="1138891"/>
            <a:ext cx="1912070"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a:solidFill>
                  <a:srgbClr val="000090"/>
                </a:solidFill>
                <a:latin typeface="Calibri" pitchFamily="34" charset="0"/>
                <a:ea typeface="Calibri" pitchFamily="34" charset="0"/>
                <a:cs typeface="Calibri" pitchFamily="34" charset="0"/>
                <a:sym typeface="Calibri" pitchFamily="34" charset="0"/>
              </a:rPr>
              <a:t>Topology &amp;</a:t>
            </a:r>
            <a:endParaRPr lang="zh-CN" altLang="en-US" sz="2400">
              <a:solidFill>
                <a:srgbClr val="000090"/>
              </a:solidFill>
              <a:latin typeface="Calibri" pitchFamily="34" charset="0"/>
              <a:ea typeface="Calibri" pitchFamily="34" charset="0"/>
              <a:cs typeface="Calibri" pitchFamily="34" charset="0"/>
              <a:sym typeface="Calibri" pitchFamily="34" charset="0"/>
            </a:endParaRPr>
          </a:p>
          <a:p>
            <a:pPr algn="ctr"/>
            <a:r>
              <a:rPr lang="en-US" sz="2400">
                <a:solidFill>
                  <a:srgbClr val="000090"/>
                </a:solidFill>
                <a:latin typeface="Calibri" pitchFamily="34" charset="0"/>
                <a:ea typeface="Calibri" pitchFamily="34" charset="0"/>
                <a:cs typeface="Calibri" pitchFamily="34" charset="0"/>
                <a:sym typeface="Calibri" pitchFamily="34" charset="0"/>
              </a:rPr>
              <a:t>Routing Info</a:t>
            </a:r>
            <a:endParaRPr lang="zh-CN" altLang="en-US"/>
          </a:p>
        </p:txBody>
      </p:sp>
      <p:sp>
        <p:nvSpPr>
          <p:cNvPr id="6158" name="TextBox 108"/>
          <p:cNvSpPr>
            <a:spLocks noChangeArrowheads="1"/>
          </p:cNvSpPr>
          <p:nvPr/>
        </p:nvSpPr>
        <p:spPr bwMode="auto">
          <a:xfrm>
            <a:off x="2530918" y="1138891"/>
            <a:ext cx="2342197"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a:solidFill>
                  <a:srgbClr val="000090"/>
                </a:solidFill>
                <a:latin typeface="Calibri" pitchFamily="34" charset="0"/>
                <a:ea typeface="Calibri" pitchFamily="34" charset="0"/>
                <a:cs typeface="Calibri" pitchFamily="34" charset="0"/>
                <a:sym typeface="Calibri" pitchFamily="34" charset="0"/>
              </a:rPr>
              <a:t>Video player</a:t>
            </a:r>
            <a:endParaRPr lang="zh-CN" altLang="en-US" sz="2400" dirty="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a:solidFill>
                  <a:srgbClr val="000090"/>
                </a:solidFill>
                <a:latin typeface="Calibri" pitchFamily="34" charset="0"/>
                <a:ea typeface="Calibri" pitchFamily="34" charset="0"/>
                <a:cs typeface="Calibri" pitchFamily="34" charset="0"/>
                <a:sym typeface="Calibri" pitchFamily="34" charset="0"/>
              </a:rPr>
              <a:t> measurements</a:t>
            </a:r>
            <a:endParaRPr lang="zh-CN" altLang="en-US" dirty="0"/>
          </a:p>
        </p:txBody>
      </p:sp>
      <p:sp>
        <p:nvSpPr>
          <p:cNvPr id="6159" name="TextBox 109"/>
          <p:cNvSpPr>
            <a:spLocks noChangeArrowheads="1"/>
          </p:cNvSpPr>
          <p:nvPr/>
        </p:nvSpPr>
        <p:spPr bwMode="auto">
          <a:xfrm>
            <a:off x="3916111" y="2500013"/>
            <a:ext cx="1900425" cy="830997"/>
          </a:xfrm>
          <a:prstGeom prst="rect">
            <a:avLst/>
          </a:prstGeom>
          <a:solidFill>
            <a:srgbClr val="FFFFFF"/>
          </a:solidFill>
          <a:ln w="25400" cap="flat" cmpd="sng">
            <a:solidFill>
              <a:srgbClr val="000000"/>
            </a:solidFill>
            <a:bevel/>
            <a:headEnd/>
            <a:tailEnd/>
          </a:ln>
        </p:spPr>
        <p:txBody>
          <a:bodyPr wrap="square">
            <a:spAutoFit/>
          </a:bodyPr>
          <a:lstStyle/>
          <a:p>
            <a:pPr algn="ctr"/>
            <a:r>
              <a:rPr lang="en-US" sz="2400" dirty="0">
                <a:solidFill>
                  <a:srgbClr val="000090"/>
                </a:solidFill>
                <a:latin typeface="Calibri" pitchFamily="34" charset="0"/>
                <a:ea typeface="Calibri" pitchFamily="34" charset="0"/>
                <a:cs typeface="Calibri" pitchFamily="34" charset="0"/>
                <a:sym typeface="Calibri" pitchFamily="34" charset="0"/>
              </a:rPr>
              <a:t>Inference</a:t>
            </a:r>
          </a:p>
          <a:p>
            <a:pPr algn="ctr"/>
            <a:r>
              <a:rPr lang="en-US" sz="2400" dirty="0">
                <a:solidFill>
                  <a:srgbClr val="000090"/>
                </a:solidFill>
                <a:latin typeface="Calibri" pitchFamily="34" charset="0"/>
                <a:ea typeface="Calibri" pitchFamily="34" charset="0"/>
                <a:cs typeface="Calibri" pitchFamily="34" charset="0"/>
                <a:sym typeface="Calibri" pitchFamily="34" charset="0"/>
              </a:rPr>
              <a:t>Algorithms</a:t>
            </a:r>
          </a:p>
        </p:txBody>
      </p:sp>
      <p:cxnSp>
        <p:nvCxnSpPr>
          <p:cNvPr id="6160" name="Straight Arrow Connector 24"/>
          <p:cNvCxnSpPr>
            <a:cxnSpLocks noChangeShapeType="1"/>
            <a:endCxn id="6158" idx="2"/>
          </p:cNvCxnSpPr>
          <p:nvPr/>
        </p:nvCxnSpPr>
        <p:spPr bwMode="auto">
          <a:xfrm flipH="1" flipV="1">
            <a:off x="3702017" y="1969801"/>
            <a:ext cx="884925" cy="536868"/>
          </a:xfrm>
          <a:prstGeom prst="straightConnector1">
            <a:avLst/>
          </a:prstGeom>
          <a:noFill/>
          <a:ln w="25400" cap="flat" cmpd="sng">
            <a:solidFill>
              <a:schemeClr val="tx1"/>
            </a:solidFill>
            <a:bevel/>
            <a:headEnd type="arrow" w="lg" len="lg"/>
            <a:tailEnd type="arrow" w="lg" len="lg"/>
          </a:ln>
        </p:spPr>
      </p:cxnSp>
      <p:sp>
        <p:nvSpPr>
          <p:cNvPr id="6161" name="Straight Arrow Connector 27"/>
          <p:cNvSpPr>
            <a:spLocks noChangeShapeType="1"/>
          </p:cNvSpPr>
          <p:nvPr/>
        </p:nvSpPr>
        <p:spPr bwMode="auto">
          <a:xfrm flipV="1">
            <a:off x="5055620" y="1969802"/>
            <a:ext cx="1257138" cy="502513"/>
          </a:xfrm>
          <a:prstGeom prst="straightConnector1">
            <a:avLst/>
          </a:prstGeom>
          <a:noFill/>
          <a:ln w="25400" cap="flat" cmpd="sng">
            <a:solidFill>
              <a:schemeClr val="tx1"/>
            </a:solidFill>
            <a:bevel/>
            <a:headEnd type="arrow" w="lg" len="lg"/>
            <a:tailEnd type="arrow" w="lg" len="lg"/>
          </a:ln>
        </p:spPr>
        <p:txBody>
          <a:bodyPr/>
          <a:lstStyle/>
          <a:p>
            <a:endParaRPr lang="zh-CN" altLang="en-US"/>
          </a:p>
        </p:txBody>
      </p:sp>
      <p:sp>
        <p:nvSpPr>
          <p:cNvPr id="6162" name="Freeform 31"/>
          <p:cNvSpPr>
            <a:spLocks/>
          </p:cNvSpPr>
          <p:nvPr/>
        </p:nvSpPr>
        <p:spPr bwMode="auto">
          <a:xfrm>
            <a:off x="2611214" y="1969801"/>
            <a:ext cx="1144263" cy="4143186"/>
          </a:xfrm>
          <a:custGeom>
            <a:avLst/>
            <a:gdLst>
              <a:gd name="T0" fmla="*/ 1226290 w 1226290"/>
              <a:gd name="T1" fmla="*/ 4460875 h 4539651"/>
              <a:gd name="T2" fmla="*/ 67415 w 1226290"/>
              <a:gd name="T3" fmla="*/ 3937000 h 4539651"/>
              <a:gd name="T4" fmla="*/ 130915 w 1226290"/>
              <a:gd name="T5" fmla="*/ 0 h 4539651"/>
              <a:gd name="T6" fmla="*/ 0 60000 65536"/>
              <a:gd name="T7" fmla="*/ 0 60000 65536"/>
              <a:gd name="T8" fmla="*/ 0 60000 65536"/>
              <a:gd name="T9" fmla="*/ 0 w 1226290"/>
              <a:gd name="T10" fmla="*/ 0 h 4539651"/>
              <a:gd name="T11" fmla="*/ 1226290 w 1226290"/>
              <a:gd name="T12" fmla="*/ 4539651 h 4539651"/>
            </a:gdLst>
            <a:ahLst/>
            <a:cxnLst>
              <a:cxn ang="T6">
                <a:pos x="T0" y="T1"/>
              </a:cxn>
              <a:cxn ang="T7">
                <a:pos x="T2" y="T3"/>
              </a:cxn>
              <a:cxn ang="T8">
                <a:pos x="T4" y="T5"/>
              </a:cxn>
            </a:cxnLst>
            <a:rect l="T9" t="T10" r="T11" b="T12"/>
            <a:pathLst>
              <a:path w="1226290" h="4539651">
                <a:moveTo>
                  <a:pt x="1226290" y="4460875"/>
                </a:moveTo>
                <a:cubicBezTo>
                  <a:pt x="738133" y="4570677"/>
                  <a:pt x="249977" y="4680479"/>
                  <a:pt x="67415" y="3937000"/>
                </a:cubicBezTo>
                <a:cubicBezTo>
                  <a:pt x="-115148" y="3193521"/>
                  <a:pt x="130915" y="0"/>
                  <a:pt x="130915" y="0"/>
                </a:cubicBezTo>
              </a:path>
            </a:pathLst>
          </a:custGeom>
          <a:noFill/>
          <a:ln w="25400" cap="flat" cmpd="sng">
            <a:solidFill>
              <a:schemeClr val="accent1"/>
            </a:solidFill>
            <a:bevel/>
            <a:headEnd/>
            <a:tailEnd type="arrow" w="lg" len="lg"/>
          </a:ln>
        </p:spPr>
        <p:txBody>
          <a:bodyPr anchor="ctr"/>
          <a:lstStyle/>
          <a:p>
            <a:pPr algn="ctr"/>
            <a:endParaRPr lang="zh-CN" altLang="zh-CN">
              <a:latin typeface="Calibri" pitchFamily="34" charset="0"/>
              <a:ea typeface="Calibri" pitchFamily="34" charset="0"/>
              <a:cs typeface="Calibri" pitchFamily="34" charset="0"/>
              <a:sym typeface="Calibri" pitchFamily="34" charset="0"/>
            </a:endParaRPr>
          </a:p>
        </p:txBody>
      </p:sp>
      <p:sp>
        <p:nvSpPr>
          <p:cNvPr id="6163" name="Freeform 32"/>
          <p:cNvSpPr>
            <a:spLocks/>
          </p:cNvSpPr>
          <p:nvPr/>
        </p:nvSpPr>
        <p:spPr bwMode="auto">
          <a:xfrm>
            <a:off x="2960801" y="1969801"/>
            <a:ext cx="2306067" cy="4424696"/>
          </a:xfrm>
          <a:custGeom>
            <a:avLst/>
            <a:gdLst>
              <a:gd name="T0" fmla="*/ 2845433 w 2845433"/>
              <a:gd name="T1" fmla="*/ 4587875 h 4997734"/>
              <a:gd name="T2" fmla="*/ 813433 w 2845433"/>
              <a:gd name="T3" fmla="*/ 4953000 h 4997734"/>
              <a:gd name="T4" fmla="*/ 51433 w 2845433"/>
              <a:gd name="T5" fmla="*/ 3683000 h 4997734"/>
              <a:gd name="T6" fmla="*/ 67308 w 2845433"/>
              <a:gd name="T7" fmla="*/ 0 h 4997734"/>
              <a:gd name="T8" fmla="*/ 0 60000 65536"/>
              <a:gd name="T9" fmla="*/ 0 60000 65536"/>
              <a:gd name="T10" fmla="*/ 0 60000 65536"/>
              <a:gd name="T11" fmla="*/ 0 60000 65536"/>
              <a:gd name="T12" fmla="*/ 0 w 2845433"/>
              <a:gd name="T13" fmla="*/ 0 h 4997734"/>
              <a:gd name="T14" fmla="*/ 2845433 w 2845433"/>
              <a:gd name="T15" fmla="*/ 4997734 h 4997734"/>
            </a:gdLst>
            <a:ahLst/>
            <a:cxnLst>
              <a:cxn ang="T8">
                <a:pos x="T0" y="T1"/>
              </a:cxn>
              <a:cxn ang="T9">
                <a:pos x="T2" y="T3"/>
              </a:cxn>
              <a:cxn ang="T10">
                <a:pos x="T4" y="T5"/>
              </a:cxn>
              <a:cxn ang="T11">
                <a:pos x="T6" y="T7"/>
              </a:cxn>
            </a:cxnLst>
            <a:rect l="T12" t="T13" r="T14" b="T15"/>
            <a:pathLst>
              <a:path w="2845433" h="4997734">
                <a:moveTo>
                  <a:pt x="2845433" y="4587875"/>
                </a:moveTo>
                <a:cubicBezTo>
                  <a:pt x="2062266" y="4845844"/>
                  <a:pt x="1279100" y="5103813"/>
                  <a:pt x="813433" y="4953000"/>
                </a:cubicBezTo>
                <a:cubicBezTo>
                  <a:pt x="347766" y="4802188"/>
                  <a:pt x="175787" y="4508500"/>
                  <a:pt x="51433" y="3683000"/>
                </a:cubicBezTo>
                <a:cubicBezTo>
                  <a:pt x="-72921" y="2857500"/>
                  <a:pt x="67308" y="0"/>
                  <a:pt x="67308" y="0"/>
                </a:cubicBezTo>
              </a:path>
            </a:pathLst>
          </a:custGeom>
          <a:noFill/>
          <a:ln w="25400" cap="flat" cmpd="sng">
            <a:solidFill>
              <a:schemeClr val="accent1"/>
            </a:solidFill>
            <a:bevel/>
            <a:headEnd/>
            <a:tailEnd type="arrow" w="lg" len="lg"/>
          </a:ln>
        </p:spPr>
        <p:txBody>
          <a:bodyPr anchor="ctr"/>
          <a:lstStyle/>
          <a:p>
            <a:pPr algn="ctr"/>
            <a:endParaRPr lang="zh-CN" altLang="zh-CN">
              <a:latin typeface="Calibri" pitchFamily="34" charset="0"/>
              <a:ea typeface="Calibri" pitchFamily="34" charset="0"/>
              <a:cs typeface="Calibri" pitchFamily="34" charset="0"/>
              <a:sym typeface="Calibri" pitchFamily="34" charset="0"/>
            </a:endParaRPr>
          </a:p>
        </p:txBody>
      </p:sp>
      <p:sp>
        <p:nvSpPr>
          <p:cNvPr id="6164" name="Freeform 33"/>
          <p:cNvSpPr>
            <a:spLocks/>
          </p:cNvSpPr>
          <p:nvPr/>
        </p:nvSpPr>
        <p:spPr bwMode="auto">
          <a:xfrm>
            <a:off x="3149281" y="1969801"/>
            <a:ext cx="3807053" cy="4649140"/>
          </a:xfrm>
          <a:custGeom>
            <a:avLst/>
            <a:gdLst>
              <a:gd name="T0" fmla="*/ 4496090 w 4496090"/>
              <a:gd name="T1" fmla="*/ 4222750 h 4907998"/>
              <a:gd name="T2" fmla="*/ 876590 w 4496090"/>
              <a:gd name="T3" fmla="*/ 4889500 h 4907998"/>
              <a:gd name="T4" fmla="*/ 35215 w 4496090"/>
              <a:gd name="T5" fmla="*/ 3571875 h 4907998"/>
              <a:gd name="T6" fmla="*/ 146340 w 4496090"/>
              <a:gd name="T7" fmla="*/ 0 h 4907998"/>
              <a:gd name="T8" fmla="*/ 0 60000 65536"/>
              <a:gd name="T9" fmla="*/ 0 60000 65536"/>
              <a:gd name="T10" fmla="*/ 0 60000 65536"/>
              <a:gd name="T11" fmla="*/ 0 60000 65536"/>
              <a:gd name="T12" fmla="*/ 0 w 4496090"/>
              <a:gd name="T13" fmla="*/ 0 h 4907998"/>
              <a:gd name="T14" fmla="*/ 4496090 w 4496090"/>
              <a:gd name="T15" fmla="*/ 4907998 h 4907998"/>
            </a:gdLst>
            <a:ahLst/>
            <a:cxnLst>
              <a:cxn ang="T8">
                <a:pos x="T0" y="T1"/>
              </a:cxn>
              <a:cxn ang="T9">
                <a:pos x="T2" y="T3"/>
              </a:cxn>
              <a:cxn ang="T10">
                <a:pos x="T4" y="T5"/>
              </a:cxn>
              <a:cxn ang="T11">
                <a:pos x="T6" y="T7"/>
              </a:cxn>
            </a:cxnLst>
            <a:rect l="T12" t="T13" r="T14" b="T15"/>
            <a:pathLst>
              <a:path w="4496090" h="4907998">
                <a:moveTo>
                  <a:pt x="4496090" y="4222750"/>
                </a:moveTo>
                <a:cubicBezTo>
                  <a:pt x="3058079" y="4610364"/>
                  <a:pt x="1620069" y="4997979"/>
                  <a:pt x="876590" y="4889500"/>
                </a:cubicBezTo>
                <a:cubicBezTo>
                  <a:pt x="133111" y="4781021"/>
                  <a:pt x="156923" y="4386792"/>
                  <a:pt x="35215" y="3571875"/>
                </a:cubicBezTo>
                <a:cubicBezTo>
                  <a:pt x="-86493" y="2756958"/>
                  <a:pt x="146340" y="0"/>
                  <a:pt x="146340" y="0"/>
                </a:cubicBezTo>
              </a:path>
            </a:pathLst>
          </a:custGeom>
          <a:noFill/>
          <a:ln w="25400" cap="flat" cmpd="sng">
            <a:solidFill>
              <a:schemeClr val="accent1"/>
            </a:solidFill>
            <a:bevel/>
            <a:headEnd/>
            <a:tailEnd type="arrow" w="lg" len="lg"/>
          </a:ln>
        </p:spPr>
        <p:txBody>
          <a:bodyPr anchor="ctr"/>
          <a:lstStyle/>
          <a:p>
            <a:pPr algn="ctr"/>
            <a:endParaRPr lang="zh-CN" altLang="zh-CN">
              <a:latin typeface="Calibri" pitchFamily="34" charset="0"/>
              <a:ea typeface="Calibri" pitchFamily="34" charset="0"/>
              <a:cs typeface="Calibri" pitchFamily="34" charset="0"/>
              <a:sym typeface="Calibri" pitchFamily="34" charset="0"/>
            </a:endParaRPr>
          </a:p>
        </p:txBody>
      </p:sp>
      <p:sp>
        <p:nvSpPr>
          <p:cNvPr id="6165" name="Rounded Rectangle 56"/>
          <p:cNvSpPr>
            <a:spLocks noChangeArrowheads="1"/>
          </p:cNvSpPr>
          <p:nvPr/>
        </p:nvSpPr>
        <p:spPr bwMode="auto">
          <a:xfrm>
            <a:off x="6436109" y="2333360"/>
            <a:ext cx="3581017" cy="2041463"/>
          </a:xfrm>
          <a:prstGeom prst="roundRect">
            <a:avLst>
              <a:gd name="adj" fmla="val 16667"/>
            </a:avLst>
          </a:prstGeom>
          <a:noFill/>
          <a:ln w="9525" cap="flat" cmpd="sng">
            <a:solidFill>
              <a:srgbClr val="4F81BD"/>
            </a:solidFill>
            <a:bevel/>
            <a:headEnd/>
            <a:tailEnd/>
          </a:ln>
        </p:spPr>
        <p:txBody>
          <a:bodyPr anchor="ctr"/>
          <a:lstStyle/>
          <a:p>
            <a:pPr algn="ctr"/>
            <a:endParaRPr lang="zh-CN" altLang="zh-CN">
              <a:solidFill>
                <a:srgbClr val="FFFFFF"/>
              </a:solidFill>
              <a:latin typeface="Calibri" pitchFamily="34" charset="0"/>
              <a:ea typeface="Calibri" pitchFamily="34" charset="0"/>
              <a:cs typeface="Calibri" pitchFamily="34" charset="0"/>
              <a:sym typeface="Calibri" pitchFamily="34" charset="0"/>
            </a:endParaRPr>
          </a:p>
        </p:txBody>
      </p:sp>
      <p:pic>
        <p:nvPicPr>
          <p:cNvPr id="6167" name="Picture 61"/>
          <p:cNvPicPr>
            <a:picLocks noChangeArrowheads="1"/>
          </p:cNvPicPr>
          <p:nvPr/>
        </p:nvPicPr>
        <p:blipFill>
          <a:blip r:embed="rId4" cstate="print"/>
          <a:srcRect/>
          <a:stretch>
            <a:fillRect/>
          </a:stretch>
        </p:blipFill>
        <p:spPr bwMode="auto">
          <a:xfrm>
            <a:off x="7194525" y="2744142"/>
            <a:ext cx="469572" cy="241155"/>
          </a:xfrm>
          <a:prstGeom prst="rect">
            <a:avLst/>
          </a:prstGeom>
          <a:noFill/>
          <a:ln w="9525" cmpd="sng">
            <a:noFill/>
            <a:miter lim="800000"/>
            <a:headEnd/>
            <a:tailEnd/>
          </a:ln>
        </p:spPr>
      </p:pic>
      <p:pic>
        <p:nvPicPr>
          <p:cNvPr id="6168" name="Picture 66"/>
          <p:cNvPicPr>
            <a:picLocks noChangeArrowheads="1"/>
          </p:cNvPicPr>
          <p:nvPr/>
        </p:nvPicPr>
        <p:blipFill>
          <a:blip r:embed="rId4" cstate="print"/>
          <a:srcRect/>
          <a:stretch>
            <a:fillRect/>
          </a:stretch>
        </p:blipFill>
        <p:spPr bwMode="auto">
          <a:xfrm>
            <a:off x="7194525" y="3837235"/>
            <a:ext cx="469572" cy="241155"/>
          </a:xfrm>
          <a:prstGeom prst="rect">
            <a:avLst/>
          </a:prstGeom>
          <a:noFill/>
          <a:ln w="9525" cmpd="sng">
            <a:noFill/>
            <a:miter lim="800000"/>
            <a:headEnd/>
            <a:tailEnd/>
          </a:ln>
        </p:spPr>
      </p:pic>
      <p:pic>
        <p:nvPicPr>
          <p:cNvPr id="6169" name="Picture 67"/>
          <p:cNvPicPr>
            <a:picLocks noChangeArrowheads="1"/>
          </p:cNvPicPr>
          <p:nvPr/>
        </p:nvPicPr>
        <p:blipFill>
          <a:blip r:embed="rId4" cstate="print"/>
          <a:srcRect/>
          <a:stretch>
            <a:fillRect/>
          </a:stretch>
        </p:blipFill>
        <p:spPr bwMode="auto">
          <a:xfrm>
            <a:off x="7543721" y="3340725"/>
            <a:ext cx="469572" cy="241155"/>
          </a:xfrm>
          <a:prstGeom prst="rect">
            <a:avLst/>
          </a:prstGeom>
          <a:noFill/>
          <a:ln w="9525" cmpd="sng">
            <a:noFill/>
            <a:miter lim="800000"/>
            <a:headEnd/>
            <a:tailEnd/>
          </a:ln>
        </p:spPr>
      </p:pic>
      <p:pic>
        <p:nvPicPr>
          <p:cNvPr id="6170" name="Picture 68"/>
          <p:cNvPicPr>
            <a:picLocks noChangeArrowheads="1"/>
          </p:cNvPicPr>
          <p:nvPr/>
        </p:nvPicPr>
        <p:blipFill>
          <a:blip r:embed="rId4" cstate="print"/>
          <a:srcRect/>
          <a:stretch>
            <a:fillRect/>
          </a:stretch>
        </p:blipFill>
        <p:spPr bwMode="auto">
          <a:xfrm>
            <a:off x="8931269" y="2711663"/>
            <a:ext cx="469572" cy="241155"/>
          </a:xfrm>
          <a:prstGeom prst="rect">
            <a:avLst/>
          </a:prstGeom>
          <a:noFill/>
          <a:ln w="9525" cmpd="sng">
            <a:noFill/>
            <a:miter lim="800000"/>
            <a:headEnd/>
            <a:tailEnd/>
          </a:ln>
        </p:spPr>
      </p:pic>
      <p:pic>
        <p:nvPicPr>
          <p:cNvPr id="6171" name="Picture 69"/>
          <p:cNvPicPr>
            <a:picLocks noChangeArrowheads="1"/>
          </p:cNvPicPr>
          <p:nvPr/>
        </p:nvPicPr>
        <p:blipFill>
          <a:blip r:embed="rId4" cstate="print"/>
          <a:srcRect/>
          <a:stretch>
            <a:fillRect/>
          </a:stretch>
        </p:blipFill>
        <p:spPr bwMode="auto">
          <a:xfrm>
            <a:off x="8825527" y="3818906"/>
            <a:ext cx="469572" cy="241155"/>
          </a:xfrm>
          <a:prstGeom prst="rect">
            <a:avLst/>
          </a:prstGeom>
          <a:noFill/>
          <a:ln w="9525" cmpd="sng">
            <a:noFill/>
            <a:miter lim="800000"/>
            <a:headEnd/>
            <a:tailEnd/>
          </a:ln>
        </p:spPr>
      </p:pic>
      <p:pic>
        <p:nvPicPr>
          <p:cNvPr id="6172" name="Picture 70"/>
          <p:cNvPicPr>
            <a:picLocks noChangeArrowheads="1"/>
          </p:cNvPicPr>
          <p:nvPr/>
        </p:nvPicPr>
        <p:blipFill>
          <a:blip r:embed="rId4" cstate="print"/>
          <a:srcRect/>
          <a:stretch>
            <a:fillRect/>
          </a:stretch>
        </p:blipFill>
        <p:spPr bwMode="auto">
          <a:xfrm>
            <a:off x="8377592" y="3340725"/>
            <a:ext cx="469572" cy="241155"/>
          </a:xfrm>
          <a:prstGeom prst="rect">
            <a:avLst/>
          </a:prstGeom>
          <a:noFill/>
          <a:ln w="9525" cmpd="sng">
            <a:noFill/>
            <a:miter lim="800000"/>
            <a:headEnd/>
            <a:tailEnd/>
          </a:ln>
        </p:spPr>
      </p:pic>
      <p:cxnSp>
        <p:nvCxnSpPr>
          <p:cNvPr id="6173" name="Straight Connector 71"/>
          <p:cNvCxnSpPr>
            <a:cxnSpLocks noChangeShapeType="1"/>
          </p:cNvCxnSpPr>
          <p:nvPr/>
        </p:nvCxnSpPr>
        <p:spPr bwMode="auto">
          <a:xfrm flipV="1">
            <a:off x="7429313" y="3581881"/>
            <a:ext cx="349195" cy="255355"/>
          </a:xfrm>
          <a:prstGeom prst="line">
            <a:avLst/>
          </a:prstGeom>
          <a:noFill/>
          <a:ln w="57150" cap="flat" cmpd="sng">
            <a:solidFill>
              <a:srgbClr val="FF0000"/>
            </a:solidFill>
            <a:bevel/>
            <a:headEnd/>
            <a:tailEnd/>
          </a:ln>
        </p:spPr>
      </p:cxnSp>
      <p:sp>
        <p:nvSpPr>
          <p:cNvPr id="6174" name="Straight Connector 72"/>
          <p:cNvSpPr>
            <a:spLocks noChangeShapeType="1"/>
          </p:cNvSpPr>
          <p:nvPr/>
        </p:nvSpPr>
        <p:spPr bwMode="auto">
          <a:xfrm>
            <a:off x="7167132" y="3461303"/>
            <a:ext cx="376589" cy="1"/>
          </a:xfrm>
          <a:prstGeom prst="line">
            <a:avLst/>
          </a:prstGeom>
          <a:noFill/>
          <a:ln w="57150" cap="flat" cmpd="sng">
            <a:solidFill>
              <a:srgbClr val="008000"/>
            </a:solidFill>
            <a:bevel/>
            <a:headEnd/>
            <a:tailEnd/>
          </a:ln>
        </p:spPr>
        <p:txBody>
          <a:bodyPr/>
          <a:lstStyle/>
          <a:p>
            <a:endParaRPr lang="zh-CN" altLang="en-US"/>
          </a:p>
        </p:txBody>
      </p:sp>
      <p:cxnSp>
        <p:nvCxnSpPr>
          <p:cNvPr id="6175" name="Straight Connector 73"/>
          <p:cNvCxnSpPr>
            <a:cxnSpLocks noChangeShapeType="1"/>
          </p:cNvCxnSpPr>
          <p:nvPr/>
        </p:nvCxnSpPr>
        <p:spPr bwMode="auto">
          <a:xfrm>
            <a:off x="8013292" y="3461303"/>
            <a:ext cx="364300" cy="1"/>
          </a:xfrm>
          <a:prstGeom prst="line">
            <a:avLst/>
          </a:prstGeom>
          <a:noFill/>
          <a:ln w="57150" cap="flat" cmpd="sng">
            <a:solidFill>
              <a:srgbClr val="FAA637"/>
            </a:solidFill>
            <a:bevel/>
            <a:headEnd/>
            <a:tailEnd/>
          </a:ln>
        </p:spPr>
      </p:cxnSp>
      <p:sp>
        <p:nvSpPr>
          <p:cNvPr id="6176" name="Straight Connector 79"/>
          <p:cNvSpPr>
            <a:spLocks noChangeShapeType="1"/>
          </p:cNvSpPr>
          <p:nvPr/>
        </p:nvSpPr>
        <p:spPr bwMode="auto">
          <a:xfrm>
            <a:off x="8709161" y="3542482"/>
            <a:ext cx="276006" cy="355427"/>
          </a:xfrm>
          <a:prstGeom prst="line">
            <a:avLst/>
          </a:prstGeom>
          <a:noFill/>
          <a:ln w="57150" cap="flat" cmpd="sng">
            <a:solidFill>
              <a:srgbClr val="008000"/>
            </a:solidFill>
            <a:bevel/>
            <a:headEnd/>
            <a:tailEnd/>
          </a:ln>
        </p:spPr>
        <p:txBody>
          <a:bodyPr/>
          <a:lstStyle/>
          <a:p>
            <a:endParaRPr lang="zh-CN" altLang="en-US"/>
          </a:p>
        </p:txBody>
      </p:sp>
      <p:cxnSp>
        <p:nvCxnSpPr>
          <p:cNvPr id="6177" name="Straight Connector 80"/>
          <p:cNvCxnSpPr>
            <a:cxnSpLocks noChangeShapeType="1"/>
          </p:cNvCxnSpPr>
          <p:nvPr/>
        </p:nvCxnSpPr>
        <p:spPr bwMode="auto">
          <a:xfrm flipV="1">
            <a:off x="8612379" y="2952818"/>
            <a:ext cx="553677" cy="387906"/>
          </a:xfrm>
          <a:prstGeom prst="line">
            <a:avLst/>
          </a:prstGeom>
          <a:noFill/>
          <a:ln w="57150" cap="flat" cmpd="sng">
            <a:solidFill>
              <a:srgbClr val="FAA637"/>
            </a:solidFill>
            <a:bevel/>
            <a:headEnd/>
            <a:tailEnd/>
          </a:ln>
        </p:spPr>
      </p:cxnSp>
      <p:pic>
        <p:nvPicPr>
          <p:cNvPr id="6178" name="Picture 83"/>
          <p:cNvPicPr>
            <a:picLocks noChangeArrowheads="1"/>
          </p:cNvPicPr>
          <p:nvPr/>
        </p:nvPicPr>
        <p:blipFill>
          <a:blip r:embed="rId4" cstate="print"/>
          <a:srcRect/>
          <a:stretch>
            <a:fillRect/>
          </a:stretch>
        </p:blipFill>
        <p:spPr bwMode="auto">
          <a:xfrm>
            <a:off x="6721547" y="3349168"/>
            <a:ext cx="469572" cy="241155"/>
          </a:xfrm>
          <a:prstGeom prst="rect">
            <a:avLst/>
          </a:prstGeom>
          <a:noFill/>
          <a:ln w="9525" cmpd="sng">
            <a:noFill/>
            <a:miter lim="800000"/>
            <a:headEnd/>
            <a:tailEnd/>
          </a:ln>
        </p:spPr>
      </p:pic>
      <p:pic>
        <p:nvPicPr>
          <p:cNvPr id="6179" name="Picture 84"/>
          <p:cNvPicPr>
            <a:picLocks noChangeArrowheads="1"/>
          </p:cNvPicPr>
          <p:nvPr/>
        </p:nvPicPr>
        <p:blipFill>
          <a:blip r:embed="rId4" cstate="print"/>
          <a:srcRect/>
          <a:stretch>
            <a:fillRect/>
          </a:stretch>
        </p:blipFill>
        <p:spPr bwMode="auto">
          <a:xfrm>
            <a:off x="9400841" y="3357611"/>
            <a:ext cx="469572" cy="241155"/>
          </a:xfrm>
          <a:prstGeom prst="rect">
            <a:avLst/>
          </a:prstGeom>
          <a:noFill/>
          <a:ln w="9525" cmpd="sng">
            <a:noFill/>
            <a:miter lim="800000"/>
            <a:headEnd/>
            <a:tailEnd/>
          </a:ln>
        </p:spPr>
      </p:pic>
      <p:sp>
        <p:nvSpPr>
          <p:cNvPr id="6180" name="Straight Connector 85"/>
          <p:cNvSpPr>
            <a:spLocks noChangeShapeType="1"/>
          </p:cNvSpPr>
          <p:nvPr/>
        </p:nvSpPr>
        <p:spPr bwMode="auto">
          <a:xfrm>
            <a:off x="7449103" y="2974485"/>
            <a:ext cx="276006" cy="355427"/>
          </a:xfrm>
          <a:prstGeom prst="line">
            <a:avLst/>
          </a:prstGeom>
          <a:noFill/>
          <a:ln w="57150" cap="flat" cmpd="sng">
            <a:solidFill>
              <a:srgbClr val="008000"/>
            </a:solidFill>
            <a:bevel/>
            <a:headEnd/>
            <a:tailEnd/>
          </a:ln>
        </p:spPr>
        <p:txBody>
          <a:bodyPr/>
          <a:lstStyle/>
          <a:p>
            <a:endParaRPr lang="zh-CN" altLang="en-US"/>
          </a:p>
        </p:txBody>
      </p:sp>
      <p:sp>
        <p:nvSpPr>
          <p:cNvPr id="6181" name="Straight Connector 87"/>
          <p:cNvSpPr>
            <a:spLocks noChangeShapeType="1"/>
          </p:cNvSpPr>
          <p:nvPr/>
        </p:nvSpPr>
        <p:spPr bwMode="auto">
          <a:xfrm>
            <a:off x="8817895" y="3454740"/>
            <a:ext cx="582946" cy="23448"/>
          </a:xfrm>
          <a:prstGeom prst="line">
            <a:avLst/>
          </a:prstGeom>
          <a:noFill/>
          <a:ln w="57150" cap="flat" cmpd="sng">
            <a:solidFill>
              <a:srgbClr val="FF0000"/>
            </a:solidFill>
            <a:bevel/>
            <a:headEnd/>
            <a:tailEnd/>
          </a:ln>
        </p:spPr>
        <p:txBody>
          <a:bodyPr/>
          <a:lstStyle/>
          <a:p>
            <a:endParaRPr lang="zh-CN" altLang="en-US"/>
          </a:p>
        </p:txBody>
      </p:sp>
      <p:sp>
        <p:nvSpPr>
          <p:cNvPr id="6182" name="Straight Connector 90"/>
          <p:cNvSpPr>
            <a:spLocks noChangeShapeType="1"/>
          </p:cNvSpPr>
          <p:nvPr/>
        </p:nvSpPr>
        <p:spPr bwMode="auto">
          <a:xfrm>
            <a:off x="6642023" y="2506669"/>
            <a:ext cx="526899" cy="1"/>
          </a:xfrm>
          <a:prstGeom prst="line">
            <a:avLst/>
          </a:prstGeom>
          <a:noFill/>
          <a:ln w="57150" cap="flat" cmpd="sng">
            <a:solidFill>
              <a:srgbClr val="008000"/>
            </a:solidFill>
            <a:bevel/>
            <a:headEnd/>
            <a:tailEnd/>
          </a:ln>
        </p:spPr>
        <p:txBody>
          <a:bodyPr/>
          <a:lstStyle/>
          <a:p>
            <a:endParaRPr lang="zh-CN" altLang="en-US"/>
          </a:p>
        </p:txBody>
      </p:sp>
      <p:sp>
        <p:nvSpPr>
          <p:cNvPr id="6183" name="Straight Connector 91"/>
          <p:cNvSpPr>
            <a:spLocks noChangeShapeType="1"/>
          </p:cNvSpPr>
          <p:nvPr/>
        </p:nvSpPr>
        <p:spPr bwMode="auto">
          <a:xfrm>
            <a:off x="7803263" y="2506669"/>
            <a:ext cx="526899" cy="1"/>
          </a:xfrm>
          <a:prstGeom prst="line">
            <a:avLst/>
          </a:prstGeom>
          <a:noFill/>
          <a:ln w="57150" cap="flat" cmpd="sng">
            <a:solidFill>
              <a:srgbClr val="FAA637"/>
            </a:solidFill>
            <a:bevel/>
            <a:headEnd/>
            <a:tailEnd/>
          </a:ln>
        </p:spPr>
        <p:txBody>
          <a:bodyPr/>
          <a:lstStyle/>
          <a:p>
            <a:endParaRPr lang="zh-CN" altLang="en-US"/>
          </a:p>
        </p:txBody>
      </p:sp>
      <p:sp>
        <p:nvSpPr>
          <p:cNvPr id="6184" name="Straight Connector 92"/>
          <p:cNvSpPr>
            <a:spLocks noChangeShapeType="1"/>
          </p:cNvSpPr>
          <p:nvPr/>
        </p:nvSpPr>
        <p:spPr bwMode="auto">
          <a:xfrm flipV="1">
            <a:off x="8931270" y="2506667"/>
            <a:ext cx="526899" cy="2"/>
          </a:xfrm>
          <a:prstGeom prst="line">
            <a:avLst/>
          </a:prstGeom>
          <a:noFill/>
          <a:ln w="57150" cap="flat" cmpd="sng">
            <a:solidFill>
              <a:srgbClr val="FF0000"/>
            </a:solidFill>
            <a:bevel/>
            <a:headEnd/>
            <a:tailEnd/>
          </a:ln>
        </p:spPr>
        <p:txBody>
          <a:bodyPr/>
          <a:lstStyle/>
          <a:p>
            <a:endParaRPr lang="zh-CN" altLang="en-US"/>
          </a:p>
        </p:txBody>
      </p:sp>
      <p:sp>
        <p:nvSpPr>
          <p:cNvPr id="6185" name="TextBox 135"/>
          <p:cNvSpPr>
            <a:spLocks noChangeArrowheads="1"/>
          </p:cNvSpPr>
          <p:nvPr/>
        </p:nvSpPr>
        <p:spPr bwMode="auto">
          <a:xfrm>
            <a:off x="7151865" y="2350331"/>
            <a:ext cx="653512" cy="430887"/>
          </a:xfrm>
          <a:prstGeom prst="rect">
            <a:avLst/>
          </a:prstGeom>
          <a:noFill/>
          <a:ln w="9525">
            <a:noFill/>
            <a:miter lim="800000"/>
            <a:headEnd/>
            <a:tailEnd/>
          </a:ln>
        </p:spPr>
        <p:txBody>
          <a:bodyPr wrap="none">
            <a:spAutoFit/>
          </a:bodyPr>
          <a:lstStyle/>
          <a:p>
            <a:r>
              <a:rPr lang="en-US" sz="2200">
                <a:solidFill>
                  <a:srgbClr val="000000"/>
                </a:solidFill>
                <a:latin typeface="Calibri" pitchFamily="34" charset="0"/>
                <a:ea typeface="Calibri" pitchFamily="34" charset="0"/>
                <a:cs typeface="Calibri" pitchFamily="34" charset="0"/>
                <a:sym typeface="Calibri" pitchFamily="34" charset="0"/>
              </a:rPr>
              <a:t>Low</a:t>
            </a:r>
          </a:p>
        </p:txBody>
      </p:sp>
      <p:sp>
        <p:nvSpPr>
          <p:cNvPr id="6186" name="TextBox 136"/>
          <p:cNvSpPr>
            <a:spLocks noChangeArrowheads="1"/>
          </p:cNvSpPr>
          <p:nvPr/>
        </p:nvSpPr>
        <p:spPr bwMode="auto">
          <a:xfrm>
            <a:off x="9345657" y="2350331"/>
            <a:ext cx="705642" cy="430887"/>
          </a:xfrm>
          <a:prstGeom prst="rect">
            <a:avLst/>
          </a:prstGeom>
          <a:noFill/>
          <a:ln w="9525">
            <a:noFill/>
            <a:miter lim="800000"/>
            <a:headEnd/>
            <a:tailEnd/>
          </a:ln>
        </p:spPr>
        <p:txBody>
          <a:bodyPr wrap="none">
            <a:spAutoFit/>
          </a:bodyPr>
          <a:lstStyle/>
          <a:p>
            <a:r>
              <a:rPr lang="en-US" sz="2200">
                <a:solidFill>
                  <a:srgbClr val="000000"/>
                </a:solidFill>
                <a:latin typeface="Calibri" pitchFamily="34" charset="0"/>
                <a:ea typeface="Calibri" pitchFamily="34" charset="0"/>
                <a:cs typeface="Calibri" pitchFamily="34" charset="0"/>
                <a:sym typeface="Calibri" pitchFamily="34" charset="0"/>
              </a:rPr>
              <a:t>High</a:t>
            </a:r>
            <a:endParaRPr lang="zh-CN" altLang="en-US"/>
          </a:p>
        </p:txBody>
      </p:sp>
      <p:sp>
        <p:nvSpPr>
          <p:cNvPr id="6187" name="TextBox 137"/>
          <p:cNvSpPr>
            <a:spLocks noChangeArrowheads="1"/>
          </p:cNvSpPr>
          <p:nvPr/>
        </p:nvSpPr>
        <p:spPr bwMode="auto">
          <a:xfrm>
            <a:off x="8294476" y="2350331"/>
            <a:ext cx="713657" cy="430887"/>
          </a:xfrm>
          <a:prstGeom prst="rect">
            <a:avLst/>
          </a:prstGeom>
          <a:noFill/>
          <a:ln w="9525">
            <a:noFill/>
            <a:miter lim="800000"/>
            <a:headEnd/>
            <a:tailEnd/>
          </a:ln>
        </p:spPr>
        <p:txBody>
          <a:bodyPr wrap="none">
            <a:spAutoFit/>
          </a:bodyPr>
          <a:lstStyle/>
          <a:p>
            <a:r>
              <a:rPr lang="en-US" sz="2200">
                <a:solidFill>
                  <a:srgbClr val="000000"/>
                </a:solidFill>
                <a:latin typeface="Calibri" pitchFamily="34" charset="0"/>
                <a:ea typeface="Calibri" pitchFamily="34" charset="0"/>
                <a:cs typeface="Calibri" pitchFamily="34" charset="0"/>
                <a:sym typeface="Calibri" pitchFamily="34" charset="0"/>
              </a:rPr>
              <a:t>Med</a:t>
            </a:r>
            <a:endParaRPr lang="zh-CN" altLang="en-US"/>
          </a:p>
        </p:txBody>
      </p:sp>
      <p:sp>
        <p:nvSpPr>
          <p:cNvPr id="6189" name="Right Arrow 100"/>
          <p:cNvSpPr>
            <a:spLocks noChangeArrowheads="1"/>
          </p:cNvSpPr>
          <p:nvPr/>
        </p:nvSpPr>
        <p:spPr bwMode="auto">
          <a:xfrm>
            <a:off x="5816536" y="2744142"/>
            <a:ext cx="619572" cy="241155"/>
          </a:xfrm>
          <a:prstGeom prst="rightArrow">
            <a:avLst>
              <a:gd name="adj1" fmla="val 50000"/>
              <a:gd name="adj2" fmla="val 49995"/>
            </a:avLst>
          </a:prstGeom>
          <a:gradFill rotWithShape="1">
            <a:gsLst>
              <a:gs pos="0">
                <a:srgbClr val="2D5D97"/>
              </a:gs>
              <a:gs pos="79999">
                <a:srgbClr val="3C7AC5"/>
              </a:gs>
              <a:gs pos="100000">
                <a:srgbClr val="397BC9"/>
              </a:gs>
            </a:gsLst>
            <a:lin ang="16200000" scaled="1"/>
          </a:gradFill>
          <a:ln w="9525" cap="flat" cmpd="sng">
            <a:solidFill>
              <a:schemeClr val="accent1"/>
            </a:solidFill>
            <a:bevel/>
            <a:headEnd/>
            <a:tailEnd/>
          </a:ln>
        </p:spPr>
        <p:txBody>
          <a:bodyPr anchor="ctr"/>
          <a:lstStyle/>
          <a:p>
            <a:pPr algn="ctr"/>
            <a:endParaRPr lang="zh-CN" altLang="zh-CN">
              <a:solidFill>
                <a:srgbClr val="FFFFFF"/>
              </a:solidFill>
              <a:latin typeface="Calibri" pitchFamily="34" charset="0"/>
              <a:ea typeface="Calibri" pitchFamily="34" charset="0"/>
              <a:cs typeface="Calibri" pitchFamily="34" charset="0"/>
              <a:sym typeface="Calibri" pitchFamily="34" charset="0"/>
            </a:endParaRPr>
          </a:p>
        </p:txBody>
      </p:sp>
      <p:sp>
        <p:nvSpPr>
          <p:cNvPr id="6190" name="Up-Down Arrow 101"/>
          <p:cNvSpPr>
            <a:spLocks noChangeArrowheads="1"/>
          </p:cNvSpPr>
          <p:nvPr/>
        </p:nvSpPr>
        <p:spPr bwMode="auto">
          <a:xfrm>
            <a:off x="8013292" y="4374824"/>
            <a:ext cx="364300" cy="1027247"/>
          </a:xfrm>
          <a:prstGeom prst="upDownArrow">
            <a:avLst>
              <a:gd name="adj1" fmla="val 50000"/>
              <a:gd name="adj2" fmla="val 49995"/>
            </a:avLst>
          </a:prstGeom>
          <a:gradFill rotWithShape="1">
            <a:gsLst>
              <a:gs pos="0">
                <a:srgbClr val="2D5D97"/>
              </a:gs>
              <a:gs pos="79999">
                <a:srgbClr val="3C7AC5"/>
              </a:gs>
              <a:gs pos="100000">
                <a:srgbClr val="397BC9"/>
              </a:gs>
            </a:gsLst>
            <a:lin ang="16200000" scaled="1"/>
          </a:gradFill>
          <a:ln w="9525" cap="flat" cmpd="sng">
            <a:solidFill>
              <a:schemeClr val="accent1"/>
            </a:solidFill>
            <a:bevel/>
            <a:headEnd/>
            <a:tailEnd/>
          </a:ln>
        </p:spPr>
        <p:txBody>
          <a:bodyPr anchor="ctr"/>
          <a:lstStyle/>
          <a:p>
            <a:pPr algn="ctr"/>
            <a:endParaRPr lang="zh-CN" altLang="zh-CN">
              <a:solidFill>
                <a:srgbClr val="FFFFFF"/>
              </a:solidFill>
              <a:latin typeface="Calibri" pitchFamily="34" charset="0"/>
              <a:ea typeface="Calibri" pitchFamily="34" charset="0"/>
              <a:cs typeface="Calibri" pitchFamily="34" charset="0"/>
              <a:sym typeface="Calibri" pitchFamily="34" charset="0"/>
            </a:endParaRPr>
          </a:p>
        </p:txBody>
      </p:sp>
      <p:sp>
        <p:nvSpPr>
          <p:cNvPr id="6191" name="TextBox 141"/>
          <p:cNvSpPr>
            <a:spLocks noChangeArrowheads="1"/>
          </p:cNvSpPr>
          <p:nvPr/>
        </p:nvSpPr>
        <p:spPr bwMode="auto">
          <a:xfrm>
            <a:off x="8420802" y="4755773"/>
            <a:ext cx="1333570" cy="430887"/>
          </a:xfrm>
          <a:prstGeom prst="rect">
            <a:avLst/>
          </a:prstGeom>
          <a:noFill/>
          <a:ln w="9525">
            <a:noFill/>
            <a:miter lim="800000"/>
            <a:headEnd/>
            <a:tailEnd/>
          </a:ln>
        </p:spPr>
        <p:txBody>
          <a:bodyPr wrap="none">
            <a:spAutoFit/>
          </a:bodyPr>
          <a:lstStyle/>
          <a:p>
            <a:r>
              <a:rPr lang="en-US" sz="2200">
                <a:solidFill>
                  <a:srgbClr val="000000"/>
                </a:solidFill>
                <a:latin typeface="Calibri" pitchFamily="34" charset="0"/>
                <a:ea typeface="Calibri" pitchFamily="34" charset="0"/>
                <a:cs typeface="Calibri" pitchFamily="34" charset="0"/>
                <a:sym typeface="Calibri" pitchFamily="34" charset="0"/>
              </a:rPr>
              <a:t>Query API</a:t>
            </a:r>
          </a:p>
        </p:txBody>
      </p:sp>
      <p:sp>
        <p:nvSpPr>
          <p:cNvPr id="6192" name="TextBox 143"/>
          <p:cNvSpPr>
            <a:spLocks noChangeArrowheads="1"/>
          </p:cNvSpPr>
          <p:nvPr/>
        </p:nvSpPr>
        <p:spPr bwMode="auto">
          <a:xfrm>
            <a:off x="7538143" y="5402071"/>
            <a:ext cx="2632351" cy="830997"/>
          </a:xfrm>
          <a:prstGeom prst="rect">
            <a:avLst/>
          </a:prstGeom>
          <a:noFill/>
          <a:ln w="9525">
            <a:noFill/>
            <a:miter lim="800000"/>
            <a:headEnd/>
            <a:tailEnd/>
          </a:ln>
        </p:spPr>
        <p:txBody>
          <a:bodyPr wrap="none">
            <a:spAutoFit/>
          </a:bodyPr>
          <a:lstStyle/>
          <a:p>
            <a:r>
              <a:rPr lang="en-US" sz="2400" dirty="0">
                <a:solidFill>
                  <a:srgbClr val="000000"/>
                </a:solidFill>
                <a:latin typeface="Calibri" pitchFamily="34" charset="0"/>
                <a:ea typeface="Calibri" pitchFamily="34" charset="0"/>
                <a:cs typeface="Calibri" pitchFamily="34" charset="0"/>
                <a:sym typeface="Calibri" pitchFamily="34" charset="0"/>
              </a:rPr>
              <a:t>CDN,ISP, P2P, </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a:p>
            <a:r>
              <a:rPr lang="en-US" sz="2400" dirty="0">
                <a:solidFill>
                  <a:srgbClr val="000000"/>
                </a:solidFill>
                <a:latin typeface="Calibri" pitchFamily="34" charset="0"/>
                <a:ea typeface="Calibri" pitchFamily="34" charset="0"/>
                <a:cs typeface="Calibri" pitchFamily="34" charset="0"/>
                <a:sym typeface="Calibri" pitchFamily="34" charset="0"/>
              </a:rPr>
              <a:t>3</a:t>
            </a:r>
            <a:r>
              <a:rPr lang="en-US" sz="2400" baseline="30000" dirty="0">
                <a:solidFill>
                  <a:srgbClr val="000000"/>
                </a:solidFill>
                <a:latin typeface="Calibri" pitchFamily="34" charset="0"/>
                <a:ea typeface="Calibri" pitchFamily="34" charset="0"/>
                <a:cs typeface="Calibri" pitchFamily="34" charset="0"/>
                <a:sym typeface="Calibri" pitchFamily="34" charset="0"/>
              </a:rPr>
              <a:t>rd</a:t>
            </a:r>
            <a:r>
              <a:rPr lang="en-US" sz="2400" dirty="0">
                <a:solidFill>
                  <a:srgbClr val="000000"/>
                </a:solidFill>
                <a:latin typeface="Calibri" pitchFamily="34" charset="0"/>
                <a:ea typeface="Calibri" pitchFamily="34" charset="0"/>
                <a:cs typeface="Calibri" pitchFamily="34" charset="0"/>
                <a:sym typeface="Calibri" pitchFamily="34" charset="0"/>
              </a:rPr>
              <a:t> party optimizers</a:t>
            </a:r>
          </a:p>
        </p:txBody>
      </p:sp>
      <p:sp>
        <p:nvSpPr>
          <p:cNvPr id="6" name="TextBox 5"/>
          <p:cNvSpPr txBox="1"/>
          <p:nvPr/>
        </p:nvSpPr>
        <p:spPr>
          <a:xfrm>
            <a:off x="4566867" y="4708858"/>
            <a:ext cx="877163" cy="646331"/>
          </a:xfrm>
          <a:prstGeom prst="rect">
            <a:avLst/>
          </a:prstGeom>
          <a:noFill/>
        </p:spPr>
        <p:txBody>
          <a:bodyPr wrap="none" rtlCol="0">
            <a:spAutoFit/>
          </a:bodyPr>
          <a:lstStyle/>
          <a:p>
            <a:r>
              <a:rPr lang="en-US" dirty="0"/>
              <a:t>Video</a:t>
            </a:r>
          </a:p>
          <a:p>
            <a:r>
              <a:rPr lang="en-US" dirty="0"/>
              <a:t>Servers</a:t>
            </a:r>
          </a:p>
        </p:txBody>
      </p:sp>
      <p:sp>
        <p:nvSpPr>
          <p:cNvPr id="53" name="TextBox 52"/>
          <p:cNvSpPr txBox="1"/>
          <p:nvPr/>
        </p:nvSpPr>
        <p:spPr>
          <a:xfrm>
            <a:off x="4613402" y="6394497"/>
            <a:ext cx="2046203" cy="369332"/>
          </a:xfrm>
          <a:prstGeom prst="rect">
            <a:avLst/>
          </a:prstGeom>
          <a:noFill/>
        </p:spPr>
        <p:txBody>
          <a:bodyPr wrap="none" rtlCol="0">
            <a:spAutoFit/>
          </a:bodyPr>
          <a:lstStyle/>
          <a:p>
            <a:r>
              <a:rPr lang="en-US" dirty="0"/>
              <a:t>Video Player Clients</a:t>
            </a:r>
          </a:p>
        </p:txBody>
      </p:sp>
      <p:sp>
        <p:nvSpPr>
          <p:cNvPr id="7" name="TextBox 6"/>
          <p:cNvSpPr txBox="1"/>
          <p:nvPr/>
        </p:nvSpPr>
        <p:spPr>
          <a:xfrm>
            <a:off x="7682963" y="1138892"/>
            <a:ext cx="2898187" cy="800219"/>
          </a:xfrm>
          <a:prstGeom prst="rect">
            <a:avLst/>
          </a:prstGeom>
          <a:noFill/>
        </p:spPr>
        <p:txBody>
          <a:bodyPr wrap="none" rtlCol="0">
            <a:spAutoFit/>
          </a:bodyPr>
          <a:lstStyle/>
          <a:p>
            <a:pPr algn="ctr"/>
            <a:r>
              <a:rPr lang="en-US" sz="2800" dirty="0"/>
              <a:t>ITM Service</a:t>
            </a:r>
          </a:p>
          <a:p>
            <a:pPr algn="ctr"/>
            <a:r>
              <a:rPr lang="en-US" dirty="0"/>
              <a:t>E.g., Netflix, Akamai, </a:t>
            </a:r>
            <a:r>
              <a:rPr lang="en-US" dirty="0" err="1"/>
              <a:t>Conviva</a:t>
            </a:r>
            <a:endParaRPr lang="en-US" dirty="0"/>
          </a:p>
        </p:txBody>
      </p:sp>
      <p:sp>
        <p:nvSpPr>
          <p:cNvPr id="8" name="Rounded Rectangle 7"/>
          <p:cNvSpPr/>
          <p:nvPr/>
        </p:nvSpPr>
        <p:spPr>
          <a:xfrm>
            <a:off x="1524000" y="881530"/>
            <a:ext cx="9144000" cy="372035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幻灯片编号占位符 2"/>
          <p:cNvSpPr>
            <a:spLocks noGrp="1"/>
          </p:cNvSpPr>
          <p:nvPr>
            <p:ph type="sldNum" sz="quarter" idx="12"/>
          </p:nvPr>
        </p:nvSpPr>
        <p:spPr/>
        <p:txBody>
          <a:bodyPr/>
          <a:lstStyle/>
          <a:p>
            <a:fld id="{96C97D05-533B-4CEE-AF88-48B336BF1739}" type="slidenum">
              <a:rPr lang="zh-CN" altLang="en-US" smtClean="0"/>
              <a:pPr/>
              <a:t>40</a:t>
            </a:fld>
            <a:endParaRPr lang="zh-CN" altLang="en-US" sz="1800">
              <a:solidFill>
                <a:schemeClr val="tx1"/>
              </a:solidFill>
            </a:endParaRPr>
          </a:p>
        </p:txBody>
      </p:sp>
    </p:spTree>
    <p:extLst>
      <p:ext uri="{BB962C8B-B14F-4D97-AF65-F5344CB8AC3E}">
        <p14:creationId xmlns:p14="http://schemas.microsoft.com/office/powerpoint/2010/main" xmlns="" val="1113855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问题定义</a:t>
            </a:r>
            <a:endParaRPr kumimoji="1" lang="zh-CN" altLang="en-US" dirty="0"/>
          </a:p>
        </p:txBody>
      </p:sp>
      <p:sp>
        <p:nvSpPr>
          <p:cNvPr id="3" name="TextBox 107"/>
          <p:cNvSpPr>
            <a:spLocks noChangeArrowheads="1"/>
          </p:cNvSpPr>
          <p:nvPr/>
        </p:nvSpPr>
        <p:spPr bwMode="auto">
          <a:xfrm>
            <a:off x="5292578" y="2481810"/>
            <a:ext cx="1912070"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Topology &amp;</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Routing Info</a:t>
            </a:r>
            <a:endParaRPr lang="zh-CN" altLang="en-US" dirty="0"/>
          </a:p>
        </p:txBody>
      </p:sp>
      <p:sp>
        <p:nvSpPr>
          <p:cNvPr id="4" name="TextBox 108"/>
          <p:cNvSpPr>
            <a:spLocks noChangeArrowheads="1"/>
          </p:cNvSpPr>
          <p:nvPr/>
        </p:nvSpPr>
        <p:spPr bwMode="auto">
          <a:xfrm>
            <a:off x="2042117" y="2481810"/>
            <a:ext cx="2342197"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Video player</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 measurements</a:t>
            </a:r>
            <a:endParaRPr lang="zh-CN" altLang="en-US" dirty="0"/>
          </a:p>
        </p:txBody>
      </p:sp>
      <p:sp>
        <p:nvSpPr>
          <p:cNvPr id="5" name="TextBox 109"/>
          <p:cNvSpPr>
            <a:spLocks noChangeArrowheads="1"/>
          </p:cNvSpPr>
          <p:nvPr/>
        </p:nvSpPr>
        <p:spPr bwMode="auto">
          <a:xfrm>
            <a:off x="3627850" y="4378257"/>
            <a:ext cx="1900425" cy="830997"/>
          </a:xfrm>
          <a:prstGeom prst="rect">
            <a:avLst/>
          </a:prstGeom>
          <a:solidFill>
            <a:srgbClr val="FFFFFF"/>
          </a:solidFill>
          <a:ln w="25400" cap="flat" cmpd="sng">
            <a:solidFill>
              <a:srgbClr val="000000"/>
            </a:solidFill>
            <a:bevel/>
            <a:headEnd/>
            <a:tailEnd/>
          </a:ln>
        </p:spPr>
        <p:txBody>
          <a:bodyPr wrap="square">
            <a:spAutoFit/>
          </a:bodyPr>
          <a:lstStyle/>
          <a:p>
            <a:pPr algn="ctr"/>
            <a:r>
              <a:rPr lang="en-US" sz="2400" dirty="0">
                <a:solidFill>
                  <a:srgbClr val="000090"/>
                </a:solidFill>
                <a:latin typeface="Calibri" pitchFamily="34" charset="0"/>
                <a:ea typeface="Calibri" pitchFamily="34" charset="0"/>
                <a:cs typeface="Calibri" pitchFamily="34" charset="0"/>
                <a:sym typeface="Calibri" pitchFamily="34" charset="0"/>
              </a:rPr>
              <a:t>Inference</a:t>
            </a:r>
          </a:p>
          <a:p>
            <a:pPr algn="ctr"/>
            <a:r>
              <a:rPr lang="en-US" sz="2400" dirty="0">
                <a:solidFill>
                  <a:srgbClr val="000090"/>
                </a:solidFill>
                <a:latin typeface="Calibri" pitchFamily="34" charset="0"/>
                <a:ea typeface="Calibri" pitchFamily="34" charset="0"/>
                <a:cs typeface="Calibri" pitchFamily="34" charset="0"/>
                <a:sym typeface="Calibri" pitchFamily="34" charset="0"/>
              </a:rPr>
              <a:t>Algorithms</a:t>
            </a:r>
          </a:p>
        </p:txBody>
      </p:sp>
      <p:cxnSp>
        <p:nvCxnSpPr>
          <p:cNvPr id="6" name="Straight Arrow Connector 24"/>
          <p:cNvCxnSpPr>
            <a:cxnSpLocks noChangeShapeType="1"/>
            <a:stCxn id="7" idx="0"/>
            <a:endCxn id="6" idx="2"/>
          </p:cNvCxnSpPr>
          <p:nvPr/>
        </p:nvCxnSpPr>
        <p:spPr bwMode="auto">
          <a:xfrm flipH="1" flipV="1">
            <a:off x="3213216" y="3312720"/>
            <a:ext cx="1364847" cy="1065536"/>
          </a:xfrm>
          <a:prstGeom prst="straightConnector1">
            <a:avLst/>
          </a:prstGeom>
          <a:noFill/>
          <a:ln w="25400" cap="flat" cmpd="sng">
            <a:solidFill>
              <a:schemeClr val="tx1"/>
            </a:solidFill>
            <a:bevel/>
            <a:headEnd type="arrow" w="lg" len="lg"/>
            <a:tailEnd type="arrow" w="lg" len="lg"/>
          </a:ln>
        </p:spPr>
      </p:cxnSp>
      <p:sp>
        <p:nvSpPr>
          <p:cNvPr id="7" name="Straight Arrow Connector 27"/>
          <p:cNvSpPr>
            <a:spLocks noChangeShapeType="1"/>
          </p:cNvSpPr>
          <p:nvPr/>
        </p:nvSpPr>
        <p:spPr bwMode="auto">
          <a:xfrm flipV="1">
            <a:off x="4767359" y="3312721"/>
            <a:ext cx="1516912" cy="1065537"/>
          </a:xfrm>
          <a:prstGeom prst="straightConnector1">
            <a:avLst/>
          </a:prstGeom>
          <a:noFill/>
          <a:ln w="25400" cap="flat" cmpd="sng">
            <a:solidFill>
              <a:schemeClr val="tx1"/>
            </a:solidFill>
            <a:bevel/>
            <a:headEnd type="arrow" w="lg" len="lg"/>
            <a:tailEnd type="arrow" w="lg" len="lg"/>
          </a:ln>
        </p:spPr>
        <p:txBody>
          <a:bodyPr/>
          <a:lstStyle/>
          <a:p>
            <a:endParaRPr lang="zh-CN" altLang="en-US"/>
          </a:p>
        </p:txBody>
      </p:sp>
      <p:sp>
        <p:nvSpPr>
          <p:cNvPr id="8" name="TextBox 138"/>
          <p:cNvSpPr>
            <a:spLocks noChangeArrowheads="1"/>
          </p:cNvSpPr>
          <p:nvPr/>
        </p:nvSpPr>
        <p:spPr bwMode="auto">
          <a:xfrm>
            <a:off x="1847776" y="1099391"/>
            <a:ext cx="3253628"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dirty="0">
                <a:solidFill>
                  <a:srgbClr val="000000"/>
                </a:solidFill>
                <a:latin typeface="Calibri" pitchFamily="34" charset="0"/>
                <a:ea typeface="Calibri" pitchFamily="34" charset="0"/>
                <a:cs typeface="Calibri" pitchFamily="34" charset="0"/>
                <a:sym typeface="Calibri" pitchFamily="34" charset="0"/>
              </a:rPr>
              <a:t>:</a:t>
            </a:r>
            <a:br>
              <a:rPr lang="en-US" sz="2400"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Throughput</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a:p>
            <a:r>
              <a:rPr lang="en-US" sz="2400" dirty="0">
                <a:solidFill>
                  <a:srgbClr val="000000"/>
                </a:solidFill>
                <a:latin typeface="Calibri" pitchFamily="34" charset="0"/>
                <a:ea typeface="Calibri" pitchFamily="34" charset="0"/>
                <a:cs typeface="Calibri" pitchFamily="34" charset="0"/>
                <a:sym typeface="Calibri" pitchFamily="34" charset="0"/>
              </a:rPr>
              <a:t>Bytes</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9" name="TextBox 138"/>
          <p:cNvSpPr>
            <a:spLocks noChangeArrowheads="1"/>
          </p:cNvSpPr>
          <p:nvPr/>
        </p:nvSpPr>
        <p:spPr bwMode="auto">
          <a:xfrm>
            <a:off x="5418184" y="1099391"/>
            <a:ext cx="3214341"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u="sng" dirty="0">
                <a:solidFill>
                  <a:srgbClr val="000000"/>
                </a:solidFill>
                <a:latin typeface="Calibri" pitchFamily="34" charset="0"/>
                <a:ea typeface="Calibri" pitchFamily="34" charset="0"/>
                <a:cs typeface="Calibri" pitchFamily="34" charset="0"/>
                <a:sym typeface="Calibri" pitchFamily="34" charset="0"/>
              </a:rPr>
              <a:t>:</a:t>
            </a:r>
            <a:br>
              <a:rPr lang="en-US" sz="2400" u="sng"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Path (</a:t>
            </a:r>
            <a:r>
              <a:rPr lang="en-US" sz="2400" dirty="0" err="1">
                <a:solidFill>
                  <a:srgbClr val="000000"/>
                </a:solidFill>
                <a:latin typeface="Calibri" pitchFamily="34" charset="0"/>
                <a:ea typeface="Calibri" pitchFamily="34" charset="0"/>
                <a:cs typeface="Calibri" pitchFamily="34" charset="0"/>
                <a:sym typeface="Calibri" pitchFamily="34" charset="0"/>
              </a:rPr>
              <a:t>PoP</a:t>
            </a:r>
            <a:r>
              <a:rPr lang="en-US" sz="2400" dirty="0">
                <a:solidFill>
                  <a:srgbClr val="000000"/>
                </a:solidFill>
                <a:latin typeface="Calibri" pitchFamily="34" charset="0"/>
                <a:ea typeface="Calibri" pitchFamily="34" charset="0"/>
                <a:cs typeface="Calibri" pitchFamily="34" charset="0"/>
                <a:sym typeface="Calibri" pitchFamily="34" charset="0"/>
              </a:rPr>
              <a:t>-level)</a:t>
            </a:r>
          </a:p>
          <a:p>
            <a:r>
              <a:rPr lang="en-US" altLang="zh-CN" sz="2400" dirty="0">
                <a:solidFill>
                  <a:srgbClr val="000000"/>
                </a:solidFill>
                <a:latin typeface="Calibri" pitchFamily="34" charset="0"/>
                <a:ea typeface="Calibri" pitchFamily="34" charset="0"/>
                <a:cs typeface="Calibri" pitchFamily="34" charset="0"/>
                <a:sym typeface="Calibri" pitchFamily="34" charset="0"/>
              </a:rPr>
              <a:t>e.g., </a:t>
            </a:r>
            <a:r>
              <a:rPr lang="en-US" altLang="zh-CN" sz="2400" dirty="0" err="1">
                <a:solidFill>
                  <a:srgbClr val="000000"/>
                </a:solidFill>
                <a:latin typeface="Calibri" pitchFamily="34" charset="0"/>
                <a:ea typeface="Calibri" pitchFamily="34" charset="0"/>
                <a:cs typeface="Calibri" pitchFamily="34" charset="0"/>
                <a:sym typeface="Calibri" pitchFamily="34" charset="0"/>
              </a:rPr>
              <a:t>iPlane</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10" name="TextBox 138"/>
          <p:cNvSpPr>
            <a:spLocks noChangeArrowheads="1"/>
          </p:cNvSpPr>
          <p:nvPr/>
        </p:nvSpPr>
        <p:spPr bwMode="auto">
          <a:xfrm>
            <a:off x="6801363" y="3789841"/>
            <a:ext cx="5260671" cy="10772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1:</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带宽估计</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000000"/>
                </a:solidFill>
                <a:latin typeface="Calibri" pitchFamily="34" charset="0"/>
                <a:ea typeface="Calibri" pitchFamily="34" charset="0"/>
                <a:cs typeface="Calibri" pitchFamily="34" charset="0"/>
                <a:sym typeface="Calibri" pitchFamily="34" charset="0"/>
              </a:rPr>
              <a:t>InferCapacity</a:t>
            </a:r>
            <a:endParaRPr lang="en-US" altLang="zh-CN" sz="3200" dirty="0">
              <a:solidFill>
                <a:srgbClr val="000000"/>
              </a:solidFill>
              <a:latin typeface="Calibri" pitchFamily="34" charset="0"/>
              <a:ea typeface="Calibri" pitchFamily="34" charset="0"/>
              <a:cs typeface="Calibri" pitchFamily="34" charset="0"/>
              <a:sym typeface="Calibri" pitchFamily="34" charset="0"/>
            </a:endParaRPr>
          </a:p>
          <a:p>
            <a:r>
              <a:rPr lang="en-US" altLang="zh-CN" sz="3200" dirty="0">
                <a:solidFill>
                  <a:srgbClr val="000000"/>
                </a:solidFill>
                <a:latin typeface="Calibri" pitchFamily="34" charset="0"/>
                <a:ea typeface="Calibri" pitchFamily="34" charset="0"/>
                <a:cs typeface="Calibri" pitchFamily="34" charset="0"/>
                <a:sym typeface="Calibri" pitchFamily="34" charset="0"/>
              </a:rPr>
              <a:t>Link </a:t>
            </a:r>
            <a:r>
              <a:rPr lang="en-US" altLang="zh-CN" sz="3200" dirty="0">
                <a:solidFill>
                  <a:srgbClr val="000000"/>
                </a:solidFill>
                <a:latin typeface="Calibri" pitchFamily="34" charset="0"/>
                <a:ea typeface="Calibri" pitchFamily="34" charset="0"/>
                <a:cs typeface="Calibri" pitchFamily="34" charset="0"/>
                <a:sym typeface="Wingdings"/>
              </a:rPr>
              <a:t> Capacity</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1" name="TextBox 138"/>
          <p:cNvSpPr>
            <a:spLocks noChangeArrowheads="1"/>
          </p:cNvSpPr>
          <p:nvPr/>
        </p:nvSpPr>
        <p:spPr bwMode="auto">
          <a:xfrm>
            <a:off x="6177696" y="5235854"/>
            <a:ext cx="5947718" cy="10772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2</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使用率估计</a:t>
            </a:r>
            <a:r>
              <a:rPr lang="en-US" altLang="zh-CN" sz="3200" dirty="0" err="1" smtClean="0">
                <a:solidFill>
                  <a:srgbClr val="000000"/>
                </a:solidFill>
                <a:latin typeface="Calibri" pitchFamily="34" charset="0"/>
                <a:ea typeface="Calibri" pitchFamily="34" charset="0"/>
                <a:cs typeface="Calibri" pitchFamily="34" charset="0"/>
                <a:sym typeface="Calibri" pitchFamily="34" charset="0"/>
              </a:rPr>
              <a:t>InferUtilization</a:t>
            </a:r>
            <a:r>
              <a:rPr lang="en-US" altLang="zh-CN" sz="3200" dirty="0">
                <a:solidFill>
                  <a:srgbClr val="000000"/>
                </a:solidFill>
                <a:latin typeface="Calibri" pitchFamily="34" charset="0"/>
                <a:ea typeface="Calibri" pitchFamily="34" charset="0"/>
                <a:cs typeface="Calibri" pitchFamily="34" charset="0"/>
                <a:sym typeface="Calibri" pitchFamily="34" charset="0"/>
              </a:rPr>
              <a:t/>
            </a:r>
            <a:br>
              <a:rPr lang="en-US" altLang="zh-CN" sz="3200" dirty="0">
                <a:solidFill>
                  <a:srgbClr val="000000"/>
                </a:solidFill>
                <a:latin typeface="Calibri" pitchFamily="34" charset="0"/>
                <a:ea typeface="Calibri" pitchFamily="34" charset="0"/>
                <a:cs typeface="Calibri" pitchFamily="34" charset="0"/>
                <a:sym typeface="Calibri" pitchFamily="34" charset="0"/>
              </a:rPr>
            </a:br>
            <a:r>
              <a:rPr lang="en-US" altLang="zh-CN" sz="3200" dirty="0" err="1">
                <a:solidFill>
                  <a:srgbClr val="000000"/>
                </a:solidFill>
                <a:latin typeface="Calibri" pitchFamily="34" charset="0"/>
                <a:ea typeface="Calibri" pitchFamily="34" charset="0"/>
                <a:cs typeface="Calibri" pitchFamily="34" charset="0"/>
                <a:sym typeface="Calibri" pitchFamily="34" charset="0"/>
              </a:rPr>
              <a:t>Link,Epoch</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a:solidFill>
                  <a:srgbClr val="000000"/>
                </a:solidFill>
                <a:latin typeface="Calibri" pitchFamily="34" charset="0"/>
                <a:ea typeface="Calibri" pitchFamily="34" charset="0"/>
                <a:cs typeface="Calibri" pitchFamily="34" charset="0"/>
                <a:sym typeface="Wingdings"/>
              </a:rPr>
              <a:t> Utilization</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3" name="幻灯片编号占位符 12"/>
          <p:cNvSpPr>
            <a:spLocks noGrp="1"/>
          </p:cNvSpPr>
          <p:nvPr>
            <p:ph type="sldNum" sz="quarter" idx="12"/>
          </p:nvPr>
        </p:nvSpPr>
        <p:spPr/>
        <p:txBody>
          <a:bodyPr/>
          <a:lstStyle/>
          <a:p>
            <a:fld id="{96C97D05-533B-4CEE-AF88-48B336BF1739}" type="slidenum">
              <a:rPr lang="zh-CN" altLang="en-US" smtClean="0"/>
              <a:pPr/>
              <a:t>41</a:t>
            </a:fld>
            <a:endParaRPr lang="zh-CN" altLang="en-US" sz="1800">
              <a:solidFill>
                <a:schemeClr val="tx1"/>
              </a:solidFill>
            </a:endParaRPr>
          </a:p>
        </p:txBody>
      </p:sp>
    </p:spTree>
    <p:extLst>
      <p:ext uri="{BB962C8B-B14F-4D97-AF65-F5344CB8AC3E}">
        <p14:creationId xmlns:p14="http://schemas.microsoft.com/office/powerpoint/2010/main" xmlns="" val="131206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问题定义</a:t>
            </a:r>
            <a:endParaRPr kumimoji="1" lang="zh-CN" altLang="en-US" dirty="0"/>
          </a:p>
        </p:txBody>
      </p:sp>
      <p:sp>
        <p:nvSpPr>
          <p:cNvPr id="3" name="TextBox 107"/>
          <p:cNvSpPr>
            <a:spLocks noChangeArrowheads="1"/>
          </p:cNvSpPr>
          <p:nvPr/>
        </p:nvSpPr>
        <p:spPr bwMode="auto">
          <a:xfrm>
            <a:off x="5292578" y="2481810"/>
            <a:ext cx="1912070"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Topology &amp;</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Routing Info</a:t>
            </a:r>
            <a:endParaRPr lang="zh-CN" altLang="en-US" dirty="0"/>
          </a:p>
        </p:txBody>
      </p:sp>
      <p:sp>
        <p:nvSpPr>
          <p:cNvPr id="4" name="TextBox 108"/>
          <p:cNvSpPr>
            <a:spLocks noChangeArrowheads="1"/>
          </p:cNvSpPr>
          <p:nvPr/>
        </p:nvSpPr>
        <p:spPr bwMode="auto">
          <a:xfrm>
            <a:off x="2042117" y="2481810"/>
            <a:ext cx="2342197"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Video player</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 measurements</a:t>
            </a:r>
            <a:endParaRPr lang="zh-CN" altLang="en-US" dirty="0"/>
          </a:p>
        </p:txBody>
      </p:sp>
      <p:sp>
        <p:nvSpPr>
          <p:cNvPr id="5" name="TextBox 109"/>
          <p:cNvSpPr>
            <a:spLocks noChangeArrowheads="1"/>
          </p:cNvSpPr>
          <p:nvPr/>
        </p:nvSpPr>
        <p:spPr bwMode="auto">
          <a:xfrm>
            <a:off x="3627850" y="4378257"/>
            <a:ext cx="1900425" cy="830997"/>
          </a:xfrm>
          <a:prstGeom prst="rect">
            <a:avLst/>
          </a:prstGeom>
          <a:solidFill>
            <a:srgbClr val="FFFFFF"/>
          </a:solidFill>
          <a:ln w="25400" cap="flat" cmpd="sng">
            <a:solidFill>
              <a:srgbClr val="000000"/>
            </a:solidFill>
            <a:bevel/>
            <a:headEnd/>
            <a:tailEnd/>
          </a:ln>
        </p:spPr>
        <p:txBody>
          <a:bodyPr wrap="square">
            <a:spAutoFit/>
          </a:bodyPr>
          <a:lstStyle/>
          <a:p>
            <a:pPr algn="ctr"/>
            <a:r>
              <a:rPr lang="en-US" sz="2400" dirty="0">
                <a:solidFill>
                  <a:srgbClr val="000090"/>
                </a:solidFill>
                <a:latin typeface="Calibri" pitchFamily="34" charset="0"/>
                <a:ea typeface="Calibri" pitchFamily="34" charset="0"/>
                <a:cs typeface="Calibri" pitchFamily="34" charset="0"/>
                <a:sym typeface="Calibri" pitchFamily="34" charset="0"/>
              </a:rPr>
              <a:t>Inference</a:t>
            </a:r>
          </a:p>
          <a:p>
            <a:pPr algn="ctr"/>
            <a:r>
              <a:rPr lang="en-US" sz="2400" dirty="0">
                <a:solidFill>
                  <a:srgbClr val="000090"/>
                </a:solidFill>
                <a:latin typeface="Calibri" pitchFamily="34" charset="0"/>
                <a:ea typeface="Calibri" pitchFamily="34" charset="0"/>
                <a:cs typeface="Calibri" pitchFamily="34" charset="0"/>
                <a:sym typeface="Calibri" pitchFamily="34" charset="0"/>
              </a:rPr>
              <a:t>Algorithms</a:t>
            </a:r>
          </a:p>
        </p:txBody>
      </p:sp>
      <p:cxnSp>
        <p:nvCxnSpPr>
          <p:cNvPr id="6" name="Straight Arrow Connector 24"/>
          <p:cNvCxnSpPr>
            <a:cxnSpLocks noChangeShapeType="1"/>
            <a:stCxn id="7" idx="0"/>
            <a:endCxn id="6" idx="2"/>
          </p:cNvCxnSpPr>
          <p:nvPr/>
        </p:nvCxnSpPr>
        <p:spPr bwMode="auto">
          <a:xfrm flipH="1" flipV="1">
            <a:off x="3213216" y="3312720"/>
            <a:ext cx="1364847" cy="1065536"/>
          </a:xfrm>
          <a:prstGeom prst="straightConnector1">
            <a:avLst/>
          </a:prstGeom>
          <a:noFill/>
          <a:ln w="25400" cap="flat" cmpd="sng">
            <a:solidFill>
              <a:schemeClr val="tx1"/>
            </a:solidFill>
            <a:bevel/>
            <a:headEnd type="arrow" w="lg" len="lg"/>
            <a:tailEnd type="arrow" w="lg" len="lg"/>
          </a:ln>
        </p:spPr>
      </p:cxnSp>
      <p:sp>
        <p:nvSpPr>
          <p:cNvPr id="7" name="Straight Arrow Connector 27"/>
          <p:cNvSpPr>
            <a:spLocks noChangeShapeType="1"/>
          </p:cNvSpPr>
          <p:nvPr/>
        </p:nvSpPr>
        <p:spPr bwMode="auto">
          <a:xfrm flipV="1">
            <a:off x="4767359" y="3312721"/>
            <a:ext cx="1516912" cy="1065537"/>
          </a:xfrm>
          <a:prstGeom prst="straightConnector1">
            <a:avLst/>
          </a:prstGeom>
          <a:noFill/>
          <a:ln w="25400" cap="flat" cmpd="sng">
            <a:solidFill>
              <a:schemeClr val="tx1"/>
            </a:solidFill>
            <a:bevel/>
            <a:headEnd type="arrow" w="lg" len="lg"/>
            <a:tailEnd type="arrow" w="lg" len="lg"/>
          </a:ln>
        </p:spPr>
        <p:txBody>
          <a:bodyPr/>
          <a:lstStyle/>
          <a:p>
            <a:endParaRPr lang="zh-CN" altLang="en-US"/>
          </a:p>
        </p:txBody>
      </p:sp>
      <p:sp>
        <p:nvSpPr>
          <p:cNvPr id="8" name="TextBox 138"/>
          <p:cNvSpPr>
            <a:spLocks noChangeArrowheads="1"/>
          </p:cNvSpPr>
          <p:nvPr/>
        </p:nvSpPr>
        <p:spPr bwMode="auto">
          <a:xfrm>
            <a:off x="1847776" y="1099391"/>
            <a:ext cx="3253628"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dirty="0">
                <a:solidFill>
                  <a:srgbClr val="000000"/>
                </a:solidFill>
                <a:latin typeface="Calibri" pitchFamily="34" charset="0"/>
                <a:ea typeface="Calibri" pitchFamily="34" charset="0"/>
                <a:cs typeface="Calibri" pitchFamily="34" charset="0"/>
                <a:sym typeface="Calibri" pitchFamily="34" charset="0"/>
              </a:rPr>
              <a:t>:</a:t>
            </a:r>
            <a:br>
              <a:rPr lang="en-US" sz="2400"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Throughput</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a:p>
            <a:r>
              <a:rPr lang="en-US" sz="2400" dirty="0">
                <a:solidFill>
                  <a:srgbClr val="000000"/>
                </a:solidFill>
                <a:latin typeface="Calibri" pitchFamily="34" charset="0"/>
                <a:ea typeface="Calibri" pitchFamily="34" charset="0"/>
                <a:cs typeface="Calibri" pitchFamily="34" charset="0"/>
                <a:sym typeface="Calibri" pitchFamily="34" charset="0"/>
              </a:rPr>
              <a:t>Bytes</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9" name="TextBox 138"/>
          <p:cNvSpPr>
            <a:spLocks noChangeArrowheads="1"/>
          </p:cNvSpPr>
          <p:nvPr/>
        </p:nvSpPr>
        <p:spPr bwMode="auto">
          <a:xfrm>
            <a:off x="5418184" y="1099391"/>
            <a:ext cx="3214341"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u="sng" dirty="0">
                <a:solidFill>
                  <a:srgbClr val="000000"/>
                </a:solidFill>
                <a:latin typeface="Calibri" pitchFamily="34" charset="0"/>
                <a:ea typeface="Calibri" pitchFamily="34" charset="0"/>
                <a:cs typeface="Calibri" pitchFamily="34" charset="0"/>
                <a:sym typeface="Calibri" pitchFamily="34" charset="0"/>
              </a:rPr>
              <a:t>:</a:t>
            </a:r>
            <a:br>
              <a:rPr lang="en-US" sz="2400" u="sng"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Path (</a:t>
            </a:r>
            <a:r>
              <a:rPr lang="en-US" sz="2400" dirty="0" err="1">
                <a:solidFill>
                  <a:srgbClr val="000000"/>
                </a:solidFill>
                <a:latin typeface="Calibri" pitchFamily="34" charset="0"/>
                <a:ea typeface="Calibri" pitchFamily="34" charset="0"/>
                <a:cs typeface="Calibri" pitchFamily="34" charset="0"/>
                <a:sym typeface="Calibri" pitchFamily="34" charset="0"/>
              </a:rPr>
              <a:t>PoP</a:t>
            </a:r>
            <a:r>
              <a:rPr lang="en-US" sz="2400" dirty="0">
                <a:solidFill>
                  <a:srgbClr val="000000"/>
                </a:solidFill>
                <a:latin typeface="Calibri" pitchFamily="34" charset="0"/>
                <a:ea typeface="Calibri" pitchFamily="34" charset="0"/>
                <a:cs typeface="Calibri" pitchFamily="34" charset="0"/>
                <a:sym typeface="Calibri" pitchFamily="34" charset="0"/>
              </a:rPr>
              <a:t>-level)</a:t>
            </a:r>
          </a:p>
          <a:p>
            <a:r>
              <a:rPr lang="en-US" altLang="zh-CN" sz="2400" dirty="0">
                <a:solidFill>
                  <a:srgbClr val="000000"/>
                </a:solidFill>
                <a:latin typeface="Calibri" pitchFamily="34" charset="0"/>
                <a:ea typeface="Calibri" pitchFamily="34" charset="0"/>
                <a:cs typeface="Calibri" pitchFamily="34" charset="0"/>
                <a:sym typeface="Calibri" pitchFamily="34" charset="0"/>
              </a:rPr>
              <a:t>e.g., </a:t>
            </a:r>
            <a:r>
              <a:rPr lang="en-US" altLang="zh-CN" sz="2400" dirty="0" err="1">
                <a:solidFill>
                  <a:srgbClr val="000000"/>
                </a:solidFill>
                <a:latin typeface="Calibri" pitchFamily="34" charset="0"/>
                <a:ea typeface="Calibri" pitchFamily="34" charset="0"/>
                <a:cs typeface="Calibri" pitchFamily="34" charset="0"/>
                <a:sym typeface="Calibri" pitchFamily="34" charset="0"/>
              </a:rPr>
              <a:t>iPlane</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10" name="TextBox 138"/>
          <p:cNvSpPr>
            <a:spLocks noChangeArrowheads="1"/>
          </p:cNvSpPr>
          <p:nvPr/>
        </p:nvSpPr>
        <p:spPr bwMode="auto">
          <a:xfrm>
            <a:off x="6801363" y="3789841"/>
            <a:ext cx="5260671" cy="10772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1:</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带宽估计</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000000"/>
                </a:solidFill>
                <a:latin typeface="Calibri" pitchFamily="34" charset="0"/>
                <a:ea typeface="Calibri" pitchFamily="34" charset="0"/>
                <a:cs typeface="Calibri" pitchFamily="34" charset="0"/>
                <a:sym typeface="Calibri" pitchFamily="34" charset="0"/>
              </a:rPr>
              <a:t>InferCapacity</a:t>
            </a:r>
            <a:endParaRPr lang="en-US" altLang="zh-CN" sz="3200" dirty="0">
              <a:solidFill>
                <a:srgbClr val="000000"/>
              </a:solidFill>
              <a:latin typeface="Calibri" pitchFamily="34" charset="0"/>
              <a:ea typeface="Calibri" pitchFamily="34" charset="0"/>
              <a:cs typeface="Calibri" pitchFamily="34" charset="0"/>
              <a:sym typeface="Calibri" pitchFamily="34" charset="0"/>
            </a:endParaRPr>
          </a:p>
          <a:p>
            <a:r>
              <a:rPr lang="en-US" altLang="zh-CN" sz="3200" dirty="0">
                <a:solidFill>
                  <a:srgbClr val="000000"/>
                </a:solidFill>
                <a:latin typeface="Calibri" pitchFamily="34" charset="0"/>
                <a:ea typeface="Calibri" pitchFamily="34" charset="0"/>
                <a:cs typeface="Calibri" pitchFamily="34" charset="0"/>
                <a:sym typeface="Calibri" pitchFamily="34" charset="0"/>
              </a:rPr>
              <a:t>Link </a:t>
            </a:r>
            <a:r>
              <a:rPr lang="en-US" altLang="zh-CN" sz="3200" dirty="0">
                <a:solidFill>
                  <a:srgbClr val="000000"/>
                </a:solidFill>
                <a:latin typeface="Calibri" pitchFamily="34" charset="0"/>
                <a:ea typeface="Calibri" pitchFamily="34" charset="0"/>
                <a:cs typeface="Calibri" pitchFamily="34" charset="0"/>
                <a:sym typeface="Wingdings"/>
              </a:rPr>
              <a:t> Capacity</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1" name="TextBox 138"/>
          <p:cNvSpPr>
            <a:spLocks noChangeArrowheads="1"/>
          </p:cNvSpPr>
          <p:nvPr/>
        </p:nvSpPr>
        <p:spPr bwMode="auto">
          <a:xfrm>
            <a:off x="6177696" y="5235854"/>
            <a:ext cx="5947718" cy="10772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2</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使用率估计</a:t>
            </a:r>
            <a:r>
              <a:rPr lang="en-US" altLang="zh-CN" sz="3200" dirty="0" err="1" smtClean="0">
                <a:solidFill>
                  <a:srgbClr val="000000"/>
                </a:solidFill>
                <a:latin typeface="Calibri" pitchFamily="34" charset="0"/>
                <a:ea typeface="Calibri" pitchFamily="34" charset="0"/>
                <a:cs typeface="Calibri" pitchFamily="34" charset="0"/>
                <a:sym typeface="Calibri" pitchFamily="34" charset="0"/>
              </a:rPr>
              <a:t>InferUtilization</a:t>
            </a:r>
            <a:r>
              <a:rPr lang="en-US" altLang="zh-CN" sz="3200" dirty="0">
                <a:solidFill>
                  <a:srgbClr val="000000"/>
                </a:solidFill>
                <a:latin typeface="Calibri" pitchFamily="34" charset="0"/>
                <a:ea typeface="Calibri" pitchFamily="34" charset="0"/>
                <a:cs typeface="Calibri" pitchFamily="34" charset="0"/>
                <a:sym typeface="Calibri" pitchFamily="34" charset="0"/>
              </a:rPr>
              <a:t/>
            </a:r>
            <a:br>
              <a:rPr lang="en-US" altLang="zh-CN" sz="3200" dirty="0">
                <a:solidFill>
                  <a:srgbClr val="000000"/>
                </a:solidFill>
                <a:latin typeface="Calibri" pitchFamily="34" charset="0"/>
                <a:ea typeface="Calibri" pitchFamily="34" charset="0"/>
                <a:cs typeface="Calibri" pitchFamily="34" charset="0"/>
                <a:sym typeface="Calibri" pitchFamily="34" charset="0"/>
              </a:rPr>
            </a:br>
            <a:r>
              <a:rPr lang="en-US" altLang="zh-CN" sz="3200" dirty="0" err="1">
                <a:solidFill>
                  <a:srgbClr val="000000"/>
                </a:solidFill>
                <a:latin typeface="Calibri" pitchFamily="34" charset="0"/>
                <a:ea typeface="Calibri" pitchFamily="34" charset="0"/>
                <a:cs typeface="Calibri" pitchFamily="34" charset="0"/>
                <a:sym typeface="Calibri" pitchFamily="34" charset="0"/>
              </a:rPr>
              <a:t>Link,Epoch</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a:solidFill>
                  <a:srgbClr val="000000"/>
                </a:solidFill>
                <a:latin typeface="Calibri" pitchFamily="34" charset="0"/>
                <a:ea typeface="Calibri" pitchFamily="34" charset="0"/>
                <a:cs typeface="Calibri" pitchFamily="34" charset="0"/>
                <a:sym typeface="Wingdings"/>
              </a:rPr>
              <a:t> Utilization</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3" name="幻灯片编号占位符 12"/>
          <p:cNvSpPr>
            <a:spLocks noGrp="1"/>
          </p:cNvSpPr>
          <p:nvPr>
            <p:ph type="sldNum" sz="quarter" idx="12"/>
          </p:nvPr>
        </p:nvSpPr>
        <p:spPr/>
        <p:txBody>
          <a:bodyPr/>
          <a:lstStyle/>
          <a:p>
            <a:fld id="{96C97D05-533B-4CEE-AF88-48B336BF1739}" type="slidenum">
              <a:rPr lang="zh-CN" altLang="en-US" smtClean="0"/>
              <a:pPr/>
              <a:t>42</a:t>
            </a:fld>
            <a:endParaRPr lang="zh-CN" altLang="en-US" sz="1800">
              <a:solidFill>
                <a:schemeClr val="tx1"/>
              </a:solidFill>
            </a:endParaRPr>
          </a:p>
        </p:txBody>
      </p:sp>
    </p:spTree>
    <p:extLst>
      <p:ext uri="{BB962C8B-B14F-4D97-AF65-F5344CB8AC3E}">
        <p14:creationId xmlns:p14="http://schemas.microsoft.com/office/powerpoint/2010/main" xmlns="" val="181948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6025" y="125226"/>
            <a:ext cx="8229600" cy="890774"/>
          </a:xfrm>
        </p:spPr>
        <p:txBody>
          <a:bodyPr>
            <a:normAutofit/>
          </a:bodyPr>
          <a:lstStyle/>
          <a:p>
            <a:pPr algn="l"/>
            <a:r>
              <a:rPr lang="en-US" dirty="0" err="1" smtClean="0"/>
              <a:t>Strawman</a:t>
            </a:r>
            <a:r>
              <a:rPr lang="en-US" dirty="0" smtClean="0"/>
              <a:t> 1: Max Estimator</a:t>
            </a:r>
            <a:endParaRPr lang="en-US" dirty="0"/>
          </a:p>
        </p:txBody>
      </p:sp>
      <p:pic>
        <p:nvPicPr>
          <p:cNvPr id="4" name="Picture 61"/>
          <p:cNvPicPr>
            <a:picLocks noChangeArrowheads="1"/>
          </p:cNvPicPr>
          <p:nvPr/>
        </p:nvPicPr>
        <p:blipFill>
          <a:blip r:embed="rId2" cstate="print"/>
          <a:srcRect/>
          <a:stretch>
            <a:fillRect/>
          </a:stretch>
        </p:blipFill>
        <p:spPr bwMode="auto">
          <a:xfrm>
            <a:off x="2893640" y="2669518"/>
            <a:ext cx="469572" cy="241155"/>
          </a:xfrm>
          <a:prstGeom prst="rect">
            <a:avLst/>
          </a:prstGeom>
          <a:noFill/>
          <a:ln w="9525" cmpd="sng">
            <a:noFill/>
            <a:miter lim="800000"/>
            <a:headEnd/>
            <a:tailEnd/>
          </a:ln>
        </p:spPr>
      </p:pic>
      <p:pic>
        <p:nvPicPr>
          <p:cNvPr id="6" name="Picture 66"/>
          <p:cNvPicPr>
            <a:picLocks noChangeArrowheads="1"/>
          </p:cNvPicPr>
          <p:nvPr/>
        </p:nvPicPr>
        <p:blipFill>
          <a:blip r:embed="rId2" cstate="print"/>
          <a:srcRect/>
          <a:stretch>
            <a:fillRect/>
          </a:stretch>
        </p:blipFill>
        <p:spPr bwMode="auto">
          <a:xfrm>
            <a:off x="2893640" y="4879819"/>
            <a:ext cx="469572" cy="241155"/>
          </a:xfrm>
          <a:prstGeom prst="rect">
            <a:avLst/>
          </a:prstGeom>
          <a:noFill/>
          <a:ln w="9525" cmpd="sng">
            <a:noFill/>
            <a:miter lim="800000"/>
            <a:headEnd/>
            <a:tailEnd/>
          </a:ln>
        </p:spPr>
      </p:pic>
      <p:pic>
        <p:nvPicPr>
          <p:cNvPr id="7" name="Picture 67"/>
          <p:cNvPicPr>
            <a:picLocks noChangeArrowheads="1"/>
          </p:cNvPicPr>
          <p:nvPr/>
        </p:nvPicPr>
        <p:blipFill>
          <a:blip r:embed="rId2" cstate="print"/>
          <a:srcRect/>
          <a:stretch>
            <a:fillRect/>
          </a:stretch>
        </p:blipFill>
        <p:spPr bwMode="auto">
          <a:xfrm>
            <a:off x="4043264" y="3727088"/>
            <a:ext cx="469572" cy="241155"/>
          </a:xfrm>
          <a:prstGeom prst="rect">
            <a:avLst/>
          </a:prstGeom>
          <a:noFill/>
          <a:ln w="9525" cmpd="sng">
            <a:noFill/>
            <a:miter lim="800000"/>
            <a:headEnd/>
            <a:tailEnd/>
          </a:ln>
        </p:spPr>
      </p:pic>
      <p:pic>
        <p:nvPicPr>
          <p:cNvPr id="8" name="Picture 68"/>
          <p:cNvPicPr>
            <a:picLocks noChangeArrowheads="1"/>
          </p:cNvPicPr>
          <p:nvPr/>
        </p:nvPicPr>
        <p:blipFill>
          <a:blip r:embed="rId2" cstate="print"/>
          <a:srcRect/>
          <a:stretch>
            <a:fillRect/>
          </a:stretch>
        </p:blipFill>
        <p:spPr bwMode="auto">
          <a:xfrm>
            <a:off x="6976149" y="2669518"/>
            <a:ext cx="469572" cy="241155"/>
          </a:xfrm>
          <a:prstGeom prst="rect">
            <a:avLst/>
          </a:prstGeom>
          <a:noFill/>
          <a:ln w="9525" cmpd="sng">
            <a:noFill/>
            <a:miter lim="800000"/>
            <a:headEnd/>
            <a:tailEnd/>
          </a:ln>
        </p:spPr>
      </p:pic>
      <p:pic>
        <p:nvPicPr>
          <p:cNvPr id="9" name="Picture 69"/>
          <p:cNvPicPr>
            <a:picLocks noChangeArrowheads="1"/>
          </p:cNvPicPr>
          <p:nvPr/>
        </p:nvPicPr>
        <p:blipFill>
          <a:blip r:embed="rId2" cstate="print"/>
          <a:srcRect/>
          <a:stretch>
            <a:fillRect/>
          </a:stretch>
        </p:blipFill>
        <p:spPr bwMode="auto">
          <a:xfrm>
            <a:off x="6976149" y="4879819"/>
            <a:ext cx="469572" cy="241155"/>
          </a:xfrm>
          <a:prstGeom prst="rect">
            <a:avLst/>
          </a:prstGeom>
          <a:noFill/>
          <a:ln w="9525" cmpd="sng">
            <a:noFill/>
            <a:miter lim="800000"/>
            <a:headEnd/>
            <a:tailEnd/>
          </a:ln>
        </p:spPr>
      </p:pic>
      <p:pic>
        <p:nvPicPr>
          <p:cNvPr id="10" name="Picture 70"/>
          <p:cNvPicPr>
            <a:picLocks noChangeArrowheads="1"/>
          </p:cNvPicPr>
          <p:nvPr/>
        </p:nvPicPr>
        <p:blipFill>
          <a:blip r:embed="rId2" cstate="print"/>
          <a:srcRect/>
          <a:stretch>
            <a:fillRect/>
          </a:stretch>
        </p:blipFill>
        <p:spPr bwMode="auto">
          <a:xfrm>
            <a:off x="5559856" y="3727088"/>
            <a:ext cx="469572" cy="241155"/>
          </a:xfrm>
          <a:prstGeom prst="rect">
            <a:avLst/>
          </a:prstGeom>
          <a:noFill/>
          <a:ln w="9525" cmpd="sng">
            <a:noFill/>
            <a:miter lim="800000"/>
            <a:headEnd/>
            <a:tailEnd/>
          </a:ln>
        </p:spPr>
      </p:pic>
      <p:pic>
        <p:nvPicPr>
          <p:cNvPr id="16" name="Picture 83"/>
          <p:cNvPicPr>
            <a:picLocks noChangeArrowheads="1"/>
          </p:cNvPicPr>
          <p:nvPr/>
        </p:nvPicPr>
        <p:blipFill>
          <a:blip r:embed="rId2" cstate="print"/>
          <a:srcRect/>
          <a:stretch>
            <a:fillRect/>
          </a:stretch>
        </p:blipFill>
        <p:spPr bwMode="auto">
          <a:xfrm>
            <a:off x="2424068" y="3727088"/>
            <a:ext cx="469572" cy="241155"/>
          </a:xfrm>
          <a:prstGeom prst="rect">
            <a:avLst/>
          </a:prstGeom>
          <a:noFill/>
          <a:ln w="9525" cmpd="sng">
            <a:noFill/>
            <a:miter lim="800000"/>
            <a:headEnd/>
            <a:tailEnd/>
          </a:ln>
        </p:spPr>
      </p:pic>
      <p:pic>
        <p:nvPicPr>
          <p:cNvPr id="17" name="Picture 84"/>
          <p:cNvPicPr>
            <a:picLocks noChangeArrowheads="1"/>
          </p:cNvPicPr>
          <p:nvPr/>
        </p:nvPicPr>
        <p:blipFill>
          <a:blip r:embed="rId2" cstate="print"/>
          <a:srcRect/>
          <a:stretch>
            <a:fillRect/>
          </a:stretch>
        </p:blipFill>
        <p:spPr bwMode="auto">
          <a:xfrm>
            <a:off x="7210935" y="3727088"/>
            <a:ext cx="469572" cy="241155"/>
          </a:xfrm>
          <a:prstGeom prst="rect">
            <a:avLst/>
          </a:prstGeom>
          <a:noFill/>
          <a:ln w="9525" cmpd="sng">
            <a:noFill/>
            <a:miter lim="800000"/>
            <a:headEnd/>
            <a:tailEnd/>
          </a:ln>
        </p:spPr>
      </p:pic>
      <p:cxnSp>
        <p:nvCxnSpPr>
          <p:cNvPr id="20" name="Straight Connector 19"/>
          <p:cNvCxnSpPr>
            <a:stCxn id="4" idx="2"/>
            <a:endCxn id="7" idx="1"/>
          </p:cNvCxnSpPr>
          <p:nvPr/>
        </p:nvCxnSpPr>
        <p:spPr>
          <a:xfrm>
            <a:off x="3128426" y="2910673"/>
            <a:ext cx="914838" cy="936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a:endCxn id="7" idx="1"/>
          </p:cNvCxnSpPr>
          <p:nvPr/>
        </p:nvCxnSpPr>
        <p:spPr>
          <a:xfrm>
            <a:off x="2893640" y="3847665"/>
            <a:ext cx="1149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7" idx="1"/>
          </p:cNvCxnSpPr>
          <p:nvPr/>
        </p:nvCxnSpPr>
        <p:spPr>
          <a:xfrm flipV="1">
            <a:off x="3363212" y="3847666"/>
            <a:ext cx="680052" cy="1032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7" idx="3"/>
            <a:endCxn id="10" idx="1"/>
          </p:cNvCxnSpPr>
          <p:nvPr/>
        </p:nvCxnSpPr>
        <p:spPr>
          <a:xfrm>
            <a:off x="4512836" y="3847665"/>
            <a:ext cx="10470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0" idx="3"/>
            <a:endCxn id="8" idx="1"/>
          </p:cNvCxnSpPr>
          <p:nvPr/>
        </p:nvCxnSpPr>
        <p:spPr>
          <a:xfrm flipV="1">
            <a:off x="6029429" y="2790095"/>
            <a:ext cx="946721" cy="1057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3"/>
            <a:endCxn id="17" idx="1"/>
          </p:cNvCxnSpPr>
          <p:nvPr/>
        </p:nvCxnSpPr>
        <p:spPr>
          <a:xfrm>
            <a:off x="6029429" y="3847665"/>
            <a:ext cx="11815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3"/>
            <a:endCxn id="9" idx="1"/>
          </p:cNvCxnSpPr>
          <p:nvPr/>
        </p:nvCxnSpPr>
        <p:spPr>
          <a:xfrm>
            <a:off x="6029429" y="3847666"/>
            <a:ext cx="946721" cy="1152731"/>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657472" y="1286453"/>
            <a:ext cx="5511745" cy="461665"/>
          </a:xfrm>
          <a:prstGeom prst="rect">
            <a:avLst/>
          </a:prstGeom>
          <a:noFill/>
        </p:spPr>
        <p:txBody>
          <a:bodyPr wrap="none" rtlCol="0">
            <a:spAutoFit/>
          </a:bodyPr>
          <a:lstStyle/>
          <a:p>
            <a:r>
              <a:rPr lang="en-US" sz="2400" dirty="0" err="1"/>
              <a:t>T</a:t>
            </a:r>
            <a:r>
              <a:rPr lang="en-US" sz="2400" baseline="-25000" dirty="0" err="1"/>
              <a:t>i,e</a:t>
            </a:r>
            <a:r>
              <a:rPr lang="en-US" sz="2400" dirty="0"/>
              <a:t>  = throughput measurement in epoch e</a:t>
            </a:r>
          </a:p>
        </p:txBody>
      </p:sp>
      <p:sp>
        <p:nvSpPr>
          <p:cNvPr id="34" name="TextBox 33"/>
          <p:cNvSpPr txBox="1"/>
          <p:nvPr/>
        </p:nvSpPr>
        <p:spPr>
          <a:xfrm>
            <a:off x="2814665" y="2300185"/>
            <a:ext cx="450664" cy="369332"/>
          </a:xfrm>
          <a:prstGeom prst="rect">
            <a:avLst/>
          </a:prstGeom>
          <a:noFill/>
        </p:spPr>
        <p:txBody>
          <a:bodyPr wrap="none" rtlCol="0">
            <a:spAutoFit/>
          </a:bodyPr>
          <a:lstStyle/>
          <a:p>
            <a:r>
              <a:rPr lang="en-US" dirty="0"/>
              <a:t>N1</a:t>
            </a:r>
          </a:p>
        </p:txBody>
      </p:sp>
      <p:sp>
        <p:nvSpPr>
          <p:cNvPr id="35" name="TextBox 34"/>
          <p:cNvSpPr txBox="1"/>
          <p:nvPr/>
        </p:nvSpPr>
        <p:spPr>
          <a:xfrm>
            <a:off x="2442976" y="3357755"/>
            <a:ext cx="450664" cy="369332"/>
          </a:xfrm>
          <a:prstGeom prst="rect">
            <a:avLst/>
          </a:prstGeom>
          <a:noFill/>
        </p:spPr>
        <p:txBody>
          <a:bodyPr wrap="none" rtlCol="0">
            <a:spAutoFit/>
          </a:bodyPr>
          <a:lstStyle/>
          <a:p>
            <a:r>
              <a:rPr lang="en-US" dirty="0"/>
              <a:t>N2</a:t>
            </a:r>
          </a:p>
        </p:txBody>
      </p:sp>
      <p:sp>
        <p:nvSpPr>
          <p:cNvPr id="36" name="TextBox 35"/>
          <p:cNvSpPr txBox="1"/>
          <p:nvPr/>
        </p:nvSpPr>
        <p:spPr>
          <a:xfrm>
            <a:off x="2854920" y="4510486"/>
            <a:ext cx="450664" cy="369332"/>
          </a:xfrm>
          <a:prstGeom prst="rect">
            <a:avLst/>
          </a:prstGeom>
          <a:noFill/>
        </p:spPr>
        <p:txBody>
          <a:bodyPr wrap="none" rtlCol="0">
            <a:spAutoFit/>
          </a:bodyPr>
          <a:lstStyle/>
          <a:p>
            <a:r>
              <a:rPr lang="en-US" dirty="0"/>
              <a:t>N3</a:t>
            </a:r>
          </a:p>
        </p:txBody>
      </p:sp>
      <p:sp>
        <p:nvSpPr>
          <p:cNvPr id="37" name="TextBox 36"/>
          <p:cNvSpPr txBox="1"/>
          <p:nvPr/>
        </p:nvSpPr>
        <p:spPr>
          <a:xfrm>
            <a:off x="4070705" y="3363340"/>
            <a:ext cx="453970" cy="369332"/>
          </a:xfrm>
          <a:prstGeom prst="rect">
            <a:avLst/>
          </a:prstGeom>
          <a:noFill/>
        </p:spPr>
        <p:txBody>
          <a:bodyPr wrap="none" rtlCol="0">
            <a:spAutoFit/>
          </a:bodyPr>
          <a:lstStyle/>
          <a:p>
            <a:r>
              <a:rPr lang="en-US" dirty="0"/>
              <a:t>N4</a:t>
            </a:r>
          </a:p>
        </p:txBody>
      </p:sp>
      <p:sp>
        <p:nvSpPr>
          <p:cNvPr id="38" name="TextBox 37"/>
          <p:cNvSpPr txBox="1"/>
          <p:nvPr/>
        </p:nvSpPr>
        <p:spPr>
          <a:xfrm>
            <a:off x="5575458" y="3331074"/>
            <a:ext cx="450664" cy="369332"/>
          </a:xfrm>
          <a:prstGeom prst="rect">
            <a:avLst/>
          </a:prstGeom>
          <a:noFill/>
        </p:spPr>
        <p:txBody>
          <a:bodyPr wrap="none" rtlCol="0">
            <a:spAutoFit/>
          </a:bodyPr>
          <a:lstStyle/>
          <a:p>
            <a:r>
              <a:rPr lang="en-US" dirty="0"/>
              <a:t>N5</a:t>
            </a:r>
          </a:p>
        </p:txBody>
      </p:sp>
      <p:sp>
        <p:nvSpPr>
          <p:cNvPr id="39" name="TextBox 38"/>
          <p:cNvSpPr txBox="1"/>
          <p:nvPr/>
        </p:nvSpPr>
        <p:spPr>
          <a:xfrm>
            <a:off x="7013306" y="2300185"/>
            <a:ext cx="450664" cy="369332"/>
          </a:xfrm>
          <a:prstGeom prst="rect">
            <a:avLst/>
          </a:prstGeom>
          <a:noFill/>
        </p:spPr>
        <p:txBody>
          <a:bodyPr wrap="none" rtlCol="0">
            <a:spAutoFit/>
          </a:bodyPr>
          <a:lstStyle/>
          <a:p>
            <a:r>
              <a:rPr lang="en-US" dirty="0"/>
              <a:t>N6</a:t>
            </a:r>
          </a:p>
        </p:txBody>
      </p:sp>
      <p:sp>
        <p:nvSpPr>
          <p:cNvPr id="40" name="TextBox 39"/>
          <p:cNvSpPr txBox="1"/>
          <p:nvPr/>
        </p:nvSpPr>
        <p:spPr>
          <a:xfrm>
            <a:off x="7210935" y="3331074"/>
            <a:ext cx="450664" cy="369332"/>
          </a:xfrm>
          <a:prstGeom prst="rect">
            <a:avLst/>
          </a:prstGeom>
          <a:noFill/>
        </p:spPr>
        <p:txBody>
          <a:bodyPr wrap="none" rtlCol="0">
            <a:spAutoFit/>
          </a:bodyPr>
          <a:lstStyle/>
          <a:p>
            <a:r>
              <a:rPr lang="en-US" dirty="0"/>
              <a:t>N7</a:t>
            </a:r>
          </a:p>
        </p:txBody>
      </p:sp>
      <p:sp>
        <p:nvSpPr>
          <p:cNvPr id="41" name="TextBox 40"/>
          <p:cNvSpPr txBox="1"/>
          <p:nvPr/>
        </p:nvSpPr>
        <p:spPr>
          <a:xfrm>
            <a:off x="7113705" y="4510486"/>
            <a:ext cx="453970" cy="369332"/>
          </a:xfrm>
          <a:prstGeom prst="rect">
            <a:avLst/>
          </a:prstGeom>
          <a:noFill/>
        </p:spPr>
        <p:txBody>
          <a:bodyPr wrap="none" rtlCol="0">
            <a:spAutoFit/>
          </a:bodyPr>
          <a:lstStyle/>
          <a:p>
            <a:r>
              <a:rPr lang="en-US" dirty="0"/>
              <a:t>N8</a:t>
            </a:r>
          </a:p>
        </p:txBody>
      </p:sp>
      <p:sp>
        <p:nvSpPr>
          <p:cNvPr id="42" name="TextBox 41"/>
          <p:cNvSpPr txBox="1"/>
          <p:nvPr/>
        </p:nvSpPr>
        <p:spPr>
          <a:xfrm>
            <a:off x="3786823" y="2696841"/>
            <a:ext cx="2885726"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800" dirty="0"/>
              <a:t>Cap</a:t>
            </a:r>
            <a:r>
              <a:rPr lang="en-US" sz="2800" baseline="-25000" dirty="0"/>
              <a:t>N4-N5</a:t>
            </a:r>
            <a:r>
              <a:rPr lang="en-US" sz="2800" dirty="0"/>
              <a:t> = max </a:t>
            </a:r>
            <a:r>
              <a:rPr lang="en-US" sz="2800" dirty="0" err="1"/>
              <a:t>T</a:t>
            </a:r>
            <a:r>
              <a:rPr lang="en-US" sz="2800" baseline="-25000" dirty="0" err="1"/>
              <a:t>i,e</a:t>
            </a:r>
            <a:r>
              <a:rPr lang="en-US" sz="2800" dirty="0"/>
              <a:t> </a:t>
            </a:r>
          </a:p>
        </p:txBody>
      </p:sp>
      <p:sp>
        <p:nvSpPr>
          <p:cNvPr id="43" name="TextBox 42"/>
          <p:cNvSpPr txBox="1"/>
          <p:nvPr/>
        </p:nvSpPr>
        <p:spPr>
          <a:xfrm>
            <a:off x="1834004" y="2331288"/>
            <a:ext cx="591929" cy="461665"/>
          </a:xfrm>
          <a:prstGeom prst="rect">
            <a:avLst/>
          </a:prstGeom>
          <a:noFill/>
        </p:spPr>
        <p:txBody>
          <a:bodyPr wrap="none" rtlCol="0">
            <a:spAutoFit/>
          </a:bodyPr>
          <a:lstStyle/>
          <a:p>
            <a:r>
              <a:rPr lang="en-US" sz="2400" dirty="0"/>
              <a:t>T</a:t>
            </a:r>
            <a:r>
              <a:rPr lang="en-US" sz="2400" baseline="-25000" dirty="0"/>
              <a:t>1,e</a:t>
            </a:r>
            <a:endParaRPr lang="en-US" sz="2400" dirty="0"/>
          </a:p>
        </p:txBody>
      </p:sp>
      <p:sp>
        <p:nvSpPr>
          <p:cNvPr id="45" name="TextBox 44"/>
          <p:cNvSpPr txBox="1"/>
          <p:nvPr/>
        </p:nvSpPr>
        <p:spPr>
          <a:xfrm>
            <a:off x="1546026" y="3469527"/>
            <a:ext cx="591929" cy="461665"/>
          </a:xfrm>
          <a:prstGeom prst="rect">
            <a:avLst/>
          </a:prstGeom>
          <a:noFill/>
        </p:spPr>
        <p:txBody>
          <a:bodyPr wrap="none" rtlCol="0">
            <a:spAutoFit/>
          </a:bodyPr>
          <a:lstStyle/>
          <a:p>
            <a:r>
              <a:rPr lang="en-US" sz="2400" dirty="0"/>
              <a:t>T</a:t>
            </a:r>
            <a:r>
              <a:rPr lang="en-US" sz="2400" baseline="-25000" dirty="0"/>
              <a:t>2,e</a:t>
            </a:r>
            <a:endParaRPr lang="en-US" sz="2400" dirty="0"/>
          </a:p>
        </p:txBody>
      </p:sp>
      <p:sp>
        <p:nvSpPr>
          <p:cNvPr id="46" name="TextBox 45"/>
          <p:cNvSpPr txBox="1"/>
          <p:nvPr/>
        </p:nvSpPr>
        <p:spPr>
          <a:xfrm>
            <a:off x="1981201" y="4898554"/>
            <a:ext cx="591929" cy="461665"/>
          </a:xfrm>
          <a:prstGeom prst="rect">
            <a:avLst/>
          </a:prstGeom>
          <a:noFill/>
        </p:spPr>
        <p:txBody>
          <a:bodyPr wrap="none" rtlCol="0">
            <a:spAutoFit/>
          </a:bodyPr>
          <a:lstStyle/>
          <a:p>
            <a:r>
              <a:rPr lang="en-US" sz="2400" dirty="0"/>
              <a:t>T</a:t>
            </a:r>
            <a:r>
              <a:rPr lang="en-US" sz="2400" baseline="-25000" dirty="0"/>
              <a:t>3,e</a:t>
            </a:r>
            <a:endParaRPr lang="en-US" sz="2400" dirty="0"/>
          </a:p>
        </p:txBody>
      </p:sp>
      <p:sp>
        <p:nvSpPr>
          <p:cNvPr id="49" name="Freeform 48"/>
          <p:cNvSpPr/>
          <p:nvPr/>
        </p:nvSpPr>
        <p:spPr>
          <a:xfrm>
            <a:off x="3320831" y="2879301"/>
            <a:ext cx="3839883" cy="845352"/>
          </a:xfrm>
          <a:custGeom>
            <a:avLst/>
            <a:gdLst>
              <a:gd name="connsiteX0" fmla="*/ 0 w 3839883"/>
              <a:gd name="connsiteY0" fmla="*/ 0 h 845352"/>
              <a:gd name="connsiteX1" fmla="*/ 776941 w 3839883"/>
              <a:gd name="connsiteY1" fmla="*/ 747059 h 845352"/>
              <a:gd name="connsiteX2" fmla="*/ 3839883 w 3839883"/>
              <a:gd name="connsiteY2" fmla="*/ 836706 h 845352"/>
            </a:gdLst>
            <a:ahLst/>
            <a:cxnLst>
              <a:cxn ang="0">
                <a:pos x="connsiteX0" y="connsiteY0"/>
              </a:cxn>
              <a:cxn ang="0">
                <a:pos x="connsiteX1" y="connsiteY1"/>
              </a:cxn>
              <a:cxn ang="0">
                <a:pos x="connsiteX2" y="connsiteY2"/>
              </a:cxn>
            </a:cxnLst>
            <a:rect l="l" t="t" r="r" b="b"/>
            <a:pathLst>
              <a:path w="3839883" h="845352">
                <a:moveTo>
                  <a:pt x="0" y="0"/>
                </a:moveTo>
                <a:cubicBezTo>
                  <a:pt x="68480" y="303804"/>
                  <a:pt x="136961" y="607608"/>
                  <a:pt x="776941" y="747059"/>
                </a:cubicBezTo>
                <a:cubicBezTo>
                  <a:pt x="1416922" y="886510"/>
                  <a:pt x="3839883" y="836706"/>
                  <a:pt x="3839883" y="836706"/>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0" name="Freeform 49"/>
          <p:cNvSpPr/>
          <p:nvPr/>
        </p:nvSpPr>
        <p:spPr>
          <a:xfrm>
            <a:off x="2893641" y="3911754"/>
            <a:ext cx="4377765" cy="1102847"/>
          </a:xfrm>
          <a:custGeom>
            <a:avLst/>
            <a:gdLst>
              <a:gd name="connsiteX0" fmla="*/ 0 w 4377765"/>
              <a:gd name="connsiteY0" fmla="*/ 56965 h 1102847"/>
              <a:gd name="connsiteX1" fmla="*/ 3048000 w 4377765"/>
              <a:gd name="connsiteY1" fmla="*/ 116730 h 1102847"/>
              <a:gd name="connsiteX2" fmla="*/ 4377765 w 4377765"/>
              <a:gd name="connsiteY2" fmla="*/ 1102847 h 1102847"/>
            </a:gdLst>
            <a:ahLst/>
            <a:cxnLst>
              <a:cxn ang="0">
                <a:pos x="connsiteX0" y="connsiteY0"/>
              </a:cxn>
              <a:cxn ang="0">
                <a:pos x="connsiteX1" y="connsiteY1"/>
              </a:cxn>
              <a:cxn ang="0">
                <a:pos x="connsiteX2" y="connsiteY2"/>
              </a:cxn>
            </a:cxnLst>
            <a:rect l="l" t="t" r="r" b="b"/>
            <a:pathLst>
              <a:path w="4377765" h="1102847">
                <a:moveTo>
                  <a:pt x="0" y="56965"/>
                </a:moveTo>
                <a:cubicBezTo>
                  <a:pt x="1159186" y="-310"/>
                  <a:pt x="2318373" y="-57584"/>
                  <a:pt x="3048000" y="116730"/>
                </a:cubicBezTo>
                <a:cubicBezTo>
                  <a:pt x="3777628" y="291044"/>
                  <a:pt x="4377765" y="1102847"/>
                  <a:pt x="4377765" y="110284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1" name="Freeform 50"/>
          <p:cNvSpPr/>
          <p:nvPr/>
        </p:nvSpPr>
        <p:spPr>
          <a:xfrm>
            <a:off x="3470242" y="4016492"/>
            <a:ext cx="3376706" cy="1014338"/>
          </a:xfrm>
          <a:custGeom>
            <a:avLst/>
            <a:gdLst>
              <a:gd name="connsiteX0" fmla="*/ 0 w 3376706"/>
              <a:gd name="connsiteY0" fmla="*/ 1049976 h 1124681"/>
              <a:gd name="connsiteX1" fmla="*/ 612588 w 3376706"/>
              <a:gd name="connsiteY1" fmla="*/ 183387 h 1124681"/>
              <a:gd name="connsiteX2" fmla="*/ 2271059 w 3376706"/>
              <a:gd name="connsiteY2" fmla="*/ 78799 h 1124681"/>
              <a:gd name="connsiteX3" fmla="*/ 3376706 w 3376706"/>
              <a:gd name="connsiteY3" fmla="*/ 1124681 h 1124681"/>
            </a:gdLst>
            <a:ahLst/>
            <a:cxnLst>
              <a:cxn ang="0">
                <a:pos x="connsiteX0" y="connsiteY0"/>
              </a:cxn>
              <a:cxn ang="0">
                <a:pos x="connsiteX1" y="connsiteY1"/>
              </a:cxn>
              <a:cxn ang="0">
                <a:pos x="connsiteX2" y="connsiteY2"/>
              </a:cxn>
              <a:cxn ang="0">
                <a:pos x="connsiteX3" y="connsiteY3"/>
              </a:cxn>
            </a:cxnLst>
            <a:rect l="l" t="t" r="r" b="b"/>
            <a:pathLst>
              <a:path w="3376706" h="1124681">
                <a:moveTo>
                  <a:pt x="0" y="1049976"/>
                </a:moveTo>
                <a:cubicBezTo>
                  <a:pt x="117039" y="697613"/>
                  <a:pt x="234078" y="345250"/>
                  <a:pt x="612588" y="183387"/>
                </a:cubicBezTo>
                <a:cubicBezTo>
                  <a:pt x="991098" y="21524"/>
                  <a:pt x="1810373" y="-78083"/>
                  <a:pt x="2271059" y="78799"/>
                </a:cubicBezTo>
                <a:cubicBezTo>
                  <a:pt x="2731745" y="235681"/>
                  <a:pt x="3376706" y="1124681"/>
                  <a:pt x="3376706" y="112468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2" name="TextBox 51"/>
          <p:cNvSpPr txBox="1"/>
          <p:nvPr/>
        </p:nvSpPr>
        <p:spPr>
          <a:xfrm>
            <a:off x="7963648" y="3484962"/>
            <a:ext cx="1980029" cy="523220"/>
          </a:xfrm>
          <a:prstGeom prst="rect">
            <a:avLst/>
          </a:prstGeom>
          <a:noFill/>
        </p:spPr>
        <p:txBody>
          <a:bodyPr wrap="none" rtlCol="0">
            <a:spAutoFit/>
          </a:bodyPr>
          <a:lstStyle/>
          <a:p>
            <a:r>
              <a:rPr lang="zh-CN" altLang="en-US" sz="2800" dirty="0" smtClean="0">
                <a:solidFill>
                  <a:srgbClr val="FF0000"/>
                </a:solidFill>
              </a:rPr>
              <a:t>背景流量？</a:t>
            </a:r>
            <a:endParaRPr lang="en-US" sz="2800" dirty="0">
              <a:solidFill>
                <a:srgbClr val="FF0000"/>
              </a:solidFill>
            </a:endParaRPr>
          </a:p>
        </p:txBody>
      </p:sp>
      <p:sp>
        <p:nvSpPr>
          <p:cNvPr id="53" name="TextBox 52"/>
          <p:cNvSpPr txBox="1"/>
          <p:nvPr/>
        </p:nvSpPr>
        <p:spPr>
          <a:xfrm>
            <a:off x="7963648" y="4195633"/>
            <a:ext cx="1620957" cy="523220"/>
          </a:xfrm>
          <a:prstGeom prst="rect">
            <a:avLst/>
          </a:prstGeom>
          <a:noFill/>
        </p:spPr>
        <p:txBody>
          <a:bodyPr wrap="none" rtlCol="0">
            <a:spAutoFit/>
          </a:bodyPr>
          <a:lstStyle/>
          <a:p>
            <a:r>
              <a:rPr lang="zh-CN" altLang="en-US" sz="2800" dirty="0" smtClean="0">
                <a:solidFill>
                  <a:srgbClr val="FF0000"/>
                </a:solidFill>
              </a:rPr>
              <a:t>离散值？</a:t>
            </a:r>
            <a:endParaRPr lang="en-US" sz="2800" dirty="0">
              <a:solidFill>
                <a:srgbClr val="FF0000"/>
              </a:solidFill>
            </a:endParaRPr>
          </a:p>
        </p:txBody>
      </p:sp>
      <p:sp>
        <p:nvSpPr>
          <p:cNvPr id="54" name="TextBox 53"/>
          <p:cNvSpPr txBox="1"/>
          <p:nvPr/>
        </p:nvSpPr>
        <p:spPr>
          <a:xfrm>
            <a:off x="7963647" y="2774291"/>
            <a:ext cx="1261884" cy="523220"/>
          </a:xfrm>
          <a:prstGeom prst="rect">
            <a:avLst/>
          </a:prstGeom>
          <a:noFill/>
        </p:spPr>
        <p:txBody>
          <a:bodyPr wrap="none" rtlCol="0">
            <a:spAutoFit/>
          </a:bodyPr>
          <a:lstStyle/>
          <a:p>
            <a:r>
              <a:rPr lang="zh-CN" altLang="en-US" sz="2800" dirty="0" smtClean="0">
                <a:solidFill>
                  <a:srgbClr val="FF0000"/>
                </a:solidFill>
              </a:rPr>
              <a:t>低估？</a:t>
            </a:r>
            <a:endParaRPr lang="en-US" sz="2800" dirty="0">
              <a:solidFill>
                <a:srgbClr val="FF0000"/>
              </a:solidFill>
            </a:endParaRPr>
          </a:p>
        </p:txBody>
      </p:sp>
      <p:sp>
        <p:nvSpPr>
          <p:cNvPr id="55" name="Rectangle 54"/>
          <p:cNvSpPr/>
          <p:nvPr/>
        </p:nvSpPr>
        <p:spPr>
          <a:xfrm>
            <a:off x="2582772" y="5621828"/>
            <a:ext cx="3775393"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2800" dirty="0" smtClean="0"/>
              <a:t>使用收集到最大速度？</a:t>
            </a:r>
            <a:endParaRPr lang="en-US" sz="2800" dirty="0"/>
          </a:p>
        </p:txBody>
      </p:sp>
      <p:sp>
        <p:nvSpPr>
          <p:cNvPr id="5" name="幻灯片编号占位符 4"/>
          <p:cNvSpPr>
            <a:spLocks noGrp="1"/>
          </p:cNvSpPr>
          <p:nvPr>
            <p:ph type="sldNum" sz="quarter" idx="12"/>
          </p:nvPr>
        </p:nvSpPr>
        <p:spPr/>
        <p:txBody>
          <a:bodyPr/>
          <a:lstStyle/>
          <a:p>
            <a:fld id="{96C97D05-533B-4CEE-AF88-48B336BF1739}" type="slidenum">
              <a:rPr lang="zh-CN" altLang="en-US" smtClean="0"/>
              <a:pPr/>
              <a:t>43</a:t>
            </a:fld>
            <a:endParaRPr lang="zh-CN" altLang="en-US" sz="1800">
              <a:solidFill>
                <a:schemeClr val="tx1"/>
              </a:solidFill>
            </a:endParaRPr>
          </a:p>
        </p:txBody>
      </p:sp>
    </p:spTree>
    <p:extLst>
      <p:ext uri="{BB962C8B-B14F-4D97-AF65-F5344CB8AC3E}">
        <p14:creationId xmlns:p14="http://schemas.microsoft.com/office/powerpoint/2010/main" xmlns="" val="8400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p:bldP spid="53" grpId="0"/>
      <p:bldP spid="54" grpId="0"/>
      <p:bldP spid="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367" y="250452"/>
            <a:ext cx="8492565" cy="890774"/>
          </a:xfrm>
        </p:spPr>
        <p:txBody>
          <a:bodyPr>
            <a:normAutofit/>
          </a:bodyPr>
          <a:lstStyle/>
          <a:p>
            <a:pPr algn="l"/>
            <a:r>
              <a:rPr lang="en-US" dirty="0" err="1" smtClean="0"/>
              <a:t>Strawman</a:t>
            </a:r>
            <a:r>
              <a:rPr lang="en-US" dirty="0" smtClean="0"/>
              <a:t> 2: Tomography</a:t>
            </a:r>
            <a:endParaRPr lang="en-US" dirty="0"/>
          </a:p>
        </p:txBody>
      </p:sp>
      <p:pic>
        <p:nvPicPr>
          <p:cNvPr id="4" name="Picture 61"/>
          <p:cNvPicPr>
            <a:picLocks noChangeArrowheads="1"/>
          </p:cNvPicPr>
          <p:nvPr/>
        </p:nvPicPr>
        <p:blipFill>
          <a:blip r:embed="rId2" cstate="print"/>
          <a:srcRect/>
          <a:stretch>
            <a:fillRect/>
          </a:stretch>
        </p:blipFill>
        <p:spPr bwMode="auto">
          <a:xfrm>
            <a:off x="2507159" y="3811044"/>
            <a:ext cx="469572" cy="241155"/>
          </a:xfrm>
          <a:prstGeom prst="rect">
            <a:avLst/>
          </a:prstGeom>
          <a:noFill/>
          <a:ln w="9525" cmpd="sng">
            <a:noFill/>
            <a:miter lim="800000"/>
            <a:headEnd/>
            <a:tailEnd/>
          </a:ln>
        </p:spPr>
      </p:pic>
      <p:pic>
        <p:nvPicPr>
          <p:cNvPr id="6" name="Picture 66"/>
          <p:cNvPicPr>
            <a:picLocks noChangeArrowheads="1"/>
          </p:cNvPicPr>
          <p:nvPr/>
        </p:nvPicPr>
        <p:blipFill>
          <a:blip r:embed="rId2" cstate="print"/>
          <a:srcRect/>
          <a:stretch>
            <a:fillRect/>
          </a:stretch>
        </p:blipFill>
        <p:spPr bwMode="auto">
          <a:xfrm>
            <a:off x="2507159" y="6021345"/>
            <a:ext cx="469572" cy="241155"/>
          </a:xfrm>
          <a:prstGeom prst="rect">
            <a:avLst/>
          </a:prstGeom>
          <a:noFill/>
          <a:ln w="9525" cmpd="sng">
            <a:noFill/>
            <a:miter lim="800000"/>
            <a:headEnd/>
            <a:tailEnd/>
          </a:ln>
        </p:spPr>
      </p:pic>
      <p:pic>
        <p:nvPicPr>
          <p:cNvPr id="7" name="Picture 67"/>
          <p:cNvPicPr>
            <a:picLocks noChangeArrowheads="1"/>
          </p:cNvPicPr>
          <p:nvPr/>
        </p:nvPicPr>
        <p:blipFill>
          <a:blip r:embed="rId2" cstate="print"/>
          <a:srcRect/>
          <a:stretch>
            <a:fillRect/>
          </a:stretch>
        </p:blipFill>
        <p:spPr bwMode="auto">
          <a:xfrm>
            <a:off x="3656783" y="4868614"/>
            <a:ext cx="469572" cy="241155"/>
          </a:xfrm>
          <a:prstGeom prst="rect">
            <a:avLst/>
          </a:prstGeom>
          <a:noFill/>
          <a:ln w="9525" cmpd="sng">
            <a:noFill/>
            <a:miter lim="800000"/>
            <a:headEnd/>
            <a:tailEnd/>
          </a:ln>
        </p:spPr>
      </p:pic>
      <p:pic>
        <p:nvPicPr>
          <p:cNvPr id="8" name="Picture 68"/>
          <p:cNvPicPr>
            <a:picLocks noChangeArrowheads="1"/>
          </p:cNvPicPr>
          <p:nvPr/>
        </p:nvPicPr>
        <p:blipFill>
          <a:blip r:embed="rId2" cstate="print"/>
          <a:srcRect/>
          <a:stretch>
            <a:fillRect/>
          </a:stretch>
        </p:blipFill>
        <p:spPr bwMode="auto">
          <a:xfrm>
            <a:off x="6589668" y="3811044"/>
            <a:ext cx="469572" cy="241155"/>
          </a:xfrm>
          <a:prstGeom prst="rect">
            <a:avLst/>
          </a:prstGeom>
          <a:noFill/>
          <a:ln w="9525" cmpd="sng">
            <a:noFill/>
            <a:miter lim="800000"/>
            <a:headEnd/>
            <a:tailEnd/>
          </a:ln>
        </p:spPr>
      </p:pic>
      <p:pic>
        <p:nvPicPr>
          <p:cNvPr id="9" name="Picture 69"/>
          <p:cNvPicPr>
            <a:picLocks noChangeArrowheads="1"/>
          </p:cNvPicPr>
          <p:nvPr/>
        </p:nvPicPr>
        <p:blipFill>
          <a:blip r:embed="rId2" cstate="print"/>
          <a:srcRect/>
          <a:stretch>
            <a:fillRect/>
          </a:stretch>
        </p:blipFill>
        <p:spPr bwMode="auto">
          <a:xfrm>
            <a:off x="6589668" y="6021345"/>
            <a:ext cx="469572" cy="241155"/>
          </a:xfrm>
          <a:prstGeom prst="rect">
            <a:avLst/>
          </a:prstGeom>
          <a:noFill/>
          <a:ln w="9525" cmpd="sng">
            <a:noFill/>
            <a:miter lim="800000"/>
            <a:headEnd/>
            <a:tailEnd/>
          </a:ln>
        </p:spPr>
      </p:pic>
      <p:pic>
        <p:nvPicPr>
          <p:cNvPr id="10" name="Picture 70"/>
          <p:cNvPicPr>
            <a:picLocks noChangeArrowheads="1"/>
          </p:cNvPicPr>
          <p:nvPr/>
        </p:nvPicPr>
        <p:blipFill>
          <a:blip r:embed="rId2" cstate="print"/>
          <a:srcRect/>
          <a:stretch>
            <a:fillRect/>
          </a:stretch>
        </p:blipFill>
        <p:spPr bwMode="auto">
          <a:xfrm>
            <a:off x="5173375" y="4868614"/>
            <a:ext cx="469572" cy="241155"/>
          </a:xfrm>
          <a:prstGeom prst="rect">
            <a:avLst/>
          </a:prstGeom>
          <a:noFill/>
          <a:ln w="9525" cmpd="sng">
            <a:noFill/>
            <a:miter lim="800000"/>
            <a:headEnd/>
            <a:tailEnd/>
          </a:ln>
        </p:spPr>
      </p:pic>
      <p:pic>
        <p:nvPicPr>
          <p:cNvPr id="16" name="Picture 83"/>
          <p:cNvPicPr>
            <a:picLocks noChangeArrowheads="1"/>
          </p:cNvPicPr>
          <p:nvPr/>
        </p:nvPicPr>
        <p:blipFill>
          <a:blip r:embed="rId2" cstate="print"/>
          <a:srcRect/>
          <a:stretch>
            <a:fillRect/>
          </a:stretch>
        </p:blipFill>
        <p:spPr bwMode="auto">
          <a:xfrm>
            <a:off x="2037587" y="4868614"/>
            <a:ext cx="469572" cy="241155"/>
          </a:xfrm>
          <a:prstGeom prst="rect">
            <a:avLst/>
          </a:prstGeom>
          <a:noFill/>
          <a:ln w="9525" cmpd="sng">
            <a:noFill/>
            <a:miter lim="800000"/>
            <a:headEnd/>
            <a:tailEnd/>
          </a:ln>
        </p:spPr>
      </p:pic>
      <p:pic>
        <p:nvPicPr>
          <p:cNvPr id="17" name="Picture 84"/>
          <p:cNvPicPr>
            <a:picLocks noChangeArrowheads="1"/>
          </p:cNvPicPr>
          <p:nvPr/>
        </p:nvPicPr>
        <p:blipFill>
          <a:blip r:embed="rId2" cstate="print"/>
          <a:srcRect/>
          <a:stretch>
            <a:fillRect/>
          </a:stretch>
        </p:blipFill>
        <p:spPr bwMode="auto">
          <a:xfrm>
            <a:off x="6824454" y="4868614"/>
            <a:ext cx="469572" cy="241155"/>
          </a:xfrm>
          <a:prstGeom prst="rect">
            <a:avLst/>
          </a:prstGeom>
          <a:noFill/>
          <a:ln w="9525" cmpd="sng">
            <a:noFill/>
            <a:miter lim="800000"/>
            <a:headEnd/>
            <a:tailEnd/>
          </a:ln>
        </p:spPr>
      </p:pic>
      <p:cxnSp>
        <p:nvCxnSpPr>
          <p:cNvPr id="20" name="Straight Connector 19"/>
          <p:cNvCxnSpPr>
            <a:stCxn id="4" idx="2"/>
            <a:endCxn id="7" idx="1"/>
          </p:cNvCxnSpPr>
          <p:nvPr/>
        </p:nvCxnSpPr>
        <p:spPr>
          <a:xfrm>
            <a:off x="2741945" y="4052199"/>
            <a:ext cx="914838" cy="936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a:endCxn id="7" idx="1"/>
          </p:cNvCxnSpPr>
          <p:nvPr/>
        </p:nvCxnSpPr>
        <p:spPr>
          <a:xfrm>
            <a:off x="2507159" y="4989191"/>
            <a:ext cx="1149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7" idx="1"/>
          </p:cNvCxnSpPr>
          <p:nvPr/>
        </p:nvCxnSpPr>
        <p:spPr>
          <a:xfrm flipV="1">
            <a:off x="2976731" y="4989192"/>
            <a:ext cx="680052" cy="1032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7" idx="3"/>
            <a:endCxn id="10" idx="1"/>
          </p:cNvCxnSpPr>
          <p:nvPr/>
        </p:nvCxnSpPr>
        <p:spPr>
          <a:xfrm>
            <a:off x="4126355" y="4989191"/>
            <a:ext cx="10470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0" idx="3"/>
            <a:endCxn id="8" idx="1"/>
          </p:cNvCxnSpPr>
          <p:nvPr/>
        </p:nvCxnSpPr>
        <p:spPr>
          <a:xfrm flipV="1">
            <a:off x="5642948" y="3931621"/>
            <a:ext cx="946721" cy="1057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3"/>
            <a:endCxn id="17" idx="1"/>
          </p:cNvCxnSpPr>
          <p:nvPr/>
        </p:nvCxnSpPr>
        <p:spPr>
          <a:xfrm>
            <a:off x="5642948" y="4989191"/>
            <a:ext cx="11815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3"/>
            <a:endCxn id="9" idx="1"/>
          </p:cNvCxnSpPr>
          <p:nvPr/>
        </p:nvCxnSpPr>
        <p:spPr>
          <a:xfrm>
            <a:off x="5642948" y="4989192"/>
            <a:ext cx="946721" cy="1152731"/>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428184" y="3441711"/>
            <a:ext cx="450664" cy="369332"/>
          </a:xfrm>
          <a:prstGeom prst="rect">
            <a:avLst/>
          </a:prstGeom>
          <a:noFill/>
        </p:spPr>
        <p:txBody>
          <a:bodyPr wrap="none" rtlCol="0">
            <a:spAutoFit/>
          </a:bodyPr>
          <a:lstStyle/>
          <a:p>
            <a:r>
              <a:rPr lang="en-US" dirty="0"/>
              <a:t>N1</a:t>
            </a:r>
          </a:p>
        </p:txBody>
      </p:sp>
      <p:sp>
        <p:nvSpPr>
          <p:cNvPr id="35" name="TextBox 34"/>
          <p:cNvSpPr txBox="1"/>
          <p:nvPr/>
        </p:nvSpPr>
        <p:spPr>
          <a:xfrm>
            <a:off x="2056495" y="4499281"/>
            <a:ext cx="450664" cy="369332"/>
          </a:xfrm>
          <a:prstGeom prst="rect">
            <a:avLst/>
          </a:prstGeom>
          <a:noFill/>
        </p:spPr>
        <p:txBody>
          <a:bodyPr wrap="none" rtlCol="0">
            <a:spAutoFit/>
          </a:bodyPr>
          <a:lstStyle/>
          <a:p>
            <a:r>
              <a:rPr lang="en-US" dirty="0"/>
              <a:t>N2</a:t>
            </a:r>
          </a:p>
        </p:txBody>
      </p:sp>
      <p:sp>
        <p:nvSpPr>
          <p:cNvPr id="36" name="TextBox 35"/>
          <p:cNvSpPr txBox="1"/>
          <p:nvPr/>
        </p:nvSpPr>
        <p:spPr>
          <a:xfrm>
            <a:off x="2468439" y="5652012"/>
            <a:ext cx="450664" cy="369332"/>
          </a:xfrm>
          <a:prstGeom prst="rect">
            <a:avLst/>
          </a:prstGeom>
          <a:noFill/>
        </p:spPr>
        <p:txBody>
          <a:bodyPr wrap="none" rtlCol="0">
            <a:spAutoFit/>
          </a:bodyPr>
          <a:lstStyle/>
          <a:p>
            <a:r>
              <a:rPr lang="en-US" dirty="0"/>
              <a:t>N3</a:t>
            </a:r>
          </a:p>
        </p:txBody>
      </p:sp>
      <p:sp>
        <p:nvSpPr>
          <p:cNvPr id="37" name="TextBox 36"/>
          <p:cNvSpPr txBox="1"/>
          <p:nvPr/>
        </p:nvSpPr>
        <p:spPr>
          <a:xfrm>
            <a:off x="3684224" y="4504866"/>
            <a:ext cx="453970" cy="369332"/>
          </a:xfrm>
          <a:prstGeom prst="rect">
            <a:avLst/>
          </a:prstGeom>
          <a:noFill/>
        </p:spPr>
        <p:txBody>
          <a:bodyPr wrap="none" rtlCol="0">
            <a:spAutoFit/>
          </a:bodyPr>
          <a:lstStyle/>
          <a:p>
            <a:r>
              <a:rPr lang="en-US" dirty="0"/>
              <a:t>N4</a:t>
            </a:r>
          </a:p>
        </p:txBody>
      </p:sp>
      <p:sp>
        <p:nvSpPr>
          <p:cNvPr id="38" name="TextBox 37"/>
          <p:cNvSpPr txBox="1"/>
          <p:nvPr/>
        </p:nvSpPr>
        <p:spPr>
          <a:xfrm>
            <a:off x="5188977" y="4472600"/>
            <a:ext cx="450664" cy="369332"/>
          </a:xfrm>
          <a:prstGeom prst="rect">
            <a:avLst/>
          </a:prstGeom>
          <a:noFill/>
        </p:spPr>
        <p:txBody>
          <a:bodyPr wrap="none" rtlCol="0">
            <a:spAutoFit/>
          </a:bodyPr>
          <a:lstStyle/>
          <a:p>
            <a:r>
              <a:rPr lang="en-US" dirty="0"/>
              <a:t>N5</a:t>
            </a:r>
          </a:p>
        </p:txBody>
      </p:sp>
      <p:sp>
        <p:nvSpPr>
          <p:cNvPr id="39" name="TextBox 38"/>
          <p:cNvSpPr txBox="1"/>
          <p:nvPr/>
        </p:nvSpPr>
        <p:spPr>
          <a:xfrm>
            <a:off x="6626825" y="3441711"/>
            <a:ext cx="450664" cy="369332"/>
          </a:xfrm>
          <a:prstGeom prst="rect">
            <a:avLst/>
          </a:prstGeom>
          <a:noFill/>
        </p:spPr>
        <p:txBody>
          <a:bodyPr wrap="none" rtlCol="0">
            <a:spAutoFit/>
          </a:bodyPr>
          <a:lstStyle/>
          <a:p>
            <a:r>
              <a:rPr lang="en-US" dirty="0"/>
              <a:t>N6</a:t>
            </a:r>
          </a:p>
        </p:txBody>
      </p:sp>
      <p:sp>
        <p:nvSpPr>
          <p:cNvPr id="40" name="TextBox 39"/>
          <p:cNvSpPr txBox="1"/>
          <p:nvPr/>
        </p:nvSpPr>
        <p:spPr>
          <a:xfrm>
            <a:off x="6824454" y="4472600"/>
            <a:ext cx="450664" cy="369332"/>
          </a:xfrm>
          <a:prstGeom prst="rect">
            <a:avLst/>
          </a:prstGeom>
          <a:noFill/>
        </p:spPr>
        <p:txBody>
          <a:bodyPr wrap="none" rtlCol="0">
            <a:spAutoFit/>
          </a:bodyPr>
          <a:lstStyle/>
          <a:p>
            <a:r>
              <a:rPr lang="en-US" dirty="0"/>
              <a:t>N7</a:t>
            </a:r>
          </a:p>
        </p:txBody>
      </p:sp>
      <p:sp>
        <p:nvSpPr>
          <p:cNvPr id="41" name="TextBox 40"/>
          <p:cNvSpPr txBox="1"/>
          <p:nvPr/>
        </p:nvSpPr>
        <p:spPr>
          <a:xfrm>
            <a:off x="6727224" y="5652012"/>
            <a:ext cx="453970" cy="369332"/>
          </a:xfrm>
          <a:prstGeom prst="rect">
            <a:avLst/>
          </a:prstGeom>
          <a:noFill/>
        </p:spPr>
        <p:txBody>
          <a:bodyPr wrap="none" rtlCol="0">
            <a:spAutoFit/>
          </a:bodyPr>
          <a:lstStyle/>
          <a:p>
            <a:r>
              <a:rPr lang="en-US" dirty="0"/>
              <a:t>N8</a:t>
            </a:r>
          </a:p>
        </p:txBody>
      </p:sp>
      <p:sp>
        <p:nvSpPr>
          <p:cNvPr id="43" name="TextBox 42"/>
          <p:cNvSpPr txBox="1"/>
          <p:nvPr/>
        </p:nvSpPr>
        <p:spPr>
          <a:xfrm>
            <a:off x="1760531" y="3703646"/>
            <a:ext cx="591929" cy="461665"/>
          </a:xfrm>
          <a:prstGeom prst="rect">
            <a:avLst/>
          </a:prstGeom>
          <a:noFill/>
        </p:spPr>
        <p:txBody>
          <a:bodyPr wrap="none" rtlCol="0">
            <a:spAutoFit/>
          </a:bodyPr>
          <a:lstStyle/>
          <a:p>
            <a:r>
              <a:rPr lang="en-US" sz="2400" dirty="0"/>
              <a:t>T</a:t>
            </a:r>
            <a:r>
              <a:rPr lang="en-US" sz="2400" baseline="-25000" dirty="0"/>
              <a:t>1,e</a:t>
            </a:r>
            <a:endParaRPr lang="en-US" sz="2400" dirty="0"/>
          </a:p>
        </p:txBody>
      </p:sp>
      <p:sp>
        <p:nvSpPr>
          <p:cNvPr id="45" name="TextBox 44"/>
          <p:cNvSpPr txBox="1"/>
          <p:nvPr/>
        </p:nvSpPr>
        <p:spPr>
          <a:xfrm>
            <a:off x="1481646" y="4789740"/>
            <a:ext cx="591929" cy="461665"/>
          </a:xfrm>
          <a:prstGeom prst="rect">
            <a:avLst/>
          </a:prstGeom>
          <a:noFill/>
        </p:spPr>
        <p:txBody>
          <a:bodyPr wrap="none" rtlCol="0">
            <a:spAutoFit/>
          </a:bodyPr>
          <a:lstStyle/>
          <a:p>
            <a:r>
              <a:rPr lang="en-US" sz="2400" dirty="0"/>
              <a:t>T</a:t>
            </a:r>
            <a:r>
              <a:rPr lang="en-US" sz="2400" baseline="-25000" dirty="0"/>
              <a:t>2,e</a:t>
            </a:r>
            <a:endParaRPr lang="en-US" sz="2400" dirty="0"/>
          </a:p>
        </p:txBody>
      </p:sp>
      <p:sp>
        <p:nvSpPr>
          <p:cNvPr id="46" name="TextBox 45"/>
          <p:cNvSpPr txBox="1"/>
          <p:nvPr/>
        </p:nvSpPr>
        <p:spPr>
          <a:xfrm>
            <a:off x="1777610" y="6040080"/>
            <a:ext cx="592530" cy="461665"/>
          </a:xfrm>
          <a:prstGeom prst="rect">
            <a:avLst/>
          </a:prstGeom>
          <a:noFill/>
        </p:spPr>
        <p:txBody>
          <a:bodyPr wrap="none" rtlCol="0">
            <a:spAutoFit/>
          </a:bodyPr>
          <a:lstStyle/>
          <a:p>
            <a:r>
              <a:rPr lang="en-US" sz="2400" dirty="0"/>
              <a:t>T</a:t>
            </a:r>
            <a:r>
              <a:rPr lang="en-US" sz="2400" baseline="-25000" dirty="0"/>
              <a:t>3.e</a:t>
            </a:r>
            <a:endParaRPr lang="en-US" sz="2400" dirty="0"/>
          </a:p>
        </p:txBody>
      </p:sp>
      <p:sp>
        <p:nvSpPr>
          <p:cNvPr id="49" name="Freeform 48"/>
          <p:cNvSpPr/>
          <p:nvPr/>
        </p:nvSpPr>
        <p:spPr>
          <a:xfrm>
            <a:off x="2934350" y="4020827"/>
            <a:ext cx="3839883" cy="845352"/>
          </a:xfrm>
          <a:custGeom>
            <a:avLst/>
            <a:gdLst>
              <a:gd name="connsiteX0" fmla="*/ 0 w 3839883"/>
              <a:gd name="connsiteY0" fmla="*/ 0 h 845352"/>
              <a:gd name="connsiteX1" fmla="*/ 776941 w 3839883"/>
              <a:gd name="connsiteY1" fmla="*/ 747059 h 845352"/>
              <a:gd name="connsiteX2" fmla="*/ 3839883 w 3839883"/>
              <a:gd name="connsiteY2" fmla="*/ 836706 h 845352"/>
            </a:gdLst>
            <a:ahLst/>
            <a:cxnLst>
              <a:cxn ang="0">
                <a:pos x="connsiteX0" y="connsiteY0"/>
              </a:cxn>
              <a:cxn ang="0">
                <a:pos x="connsiteX1" y="connsiteY1"/>
              </a:cxn>
              <a:cxn ang="0">
                <a:pos x="connsiteX2" y="connsiteY2"/>
              </a:cxn>
            </a:cxnLst>
            <a:rect l="l" t="t" r="r" b="b"/>
            <a:pathLst>
              <a:path w="3839883" h="845352">
                <a:moveTo>
                  <a:pt x="0" y="0"/>
                </a:moveTo>
                <a:cubicBezTo>
                  <a:pt x="68480" y="303804"/>
                  <a:pt x="136961" y="607608"/>
                  <a:pt x="776941" y="747059"/>
                </a:cubicBezTo>
                <a:cubicBezTo>
                  <a:pt x="1416922" y="886510"/>
                  <a:pt x="3839883" y="836706"/>
                  <a:pt x="3839883" y="836706"/>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0" name="Freeform 49"/>
          <p:cNvSpPr/>
          <p:nvPr/>
        </p:nvSpPr>
        <p:spPr>
          <a:xfrm>
            <a:off x="2507160" y="5053280"/>
            <a:ext cx="4377765" cy="1102847"/>
          </a:xfrm>
          <a:custGeom>
            <a:avLst/>
            <a:gdLst>
              <a:gd name="connsiteX0" fmla="*/ 0 w 4377765"/>
              <a:gd name="connsiteY0" fmla="*/ 56965 h 1102847"/>
              <a:gd name="connsiteX1" fmla="*/ 3048000 w 4377765"/>
              <a:gd name="connsiteY1" fmla="*/ 116730 h 1102847"/>
              <a:gd name="connsiteX2" fmla="*/ 4377765 w 4377765"/>
              <a:gd name="connsiteY2" fmla="*/ 1102847 h 1102847"/>
            </a:gdLst>
            <a:ahLst/>
            <a:cxnLst>
              <a:cxn ang="0">
                <a:pos x="connsiteX0" y="connsiteY0"/>
              </a:cxn>
              <a:cxn ang="0">
                <a:pos x="connsiteX1" y="connsiteY1"/>
              </a:cxn>
              <a:cxn ang="0">
                <a:pos x="connsiteX2" y="connsiteY2"/>
              </a:cxn>
            </a:cxnLst>
            <a:rect l="l" t="t" r="r" b="b"/>
            <a:pathLst>
              <a:path w="4377765" h="1102847">
                <a:moveTo>
                  <a:pt x="0" y="56965"/>
                </a:moveTo>
                <a:cubicBezTo>
                  <a:pt x="1159186" y="-310"/>
                  <a:pt x="2318373" y="-57584"/>
                  <a:pt x="3048000" y="116730"/>
                </a:cubicBezTo>
                <a:cubicBezTo>
                  <a:pt x="3777628" y="291044"/>
                  <a:pt x="4377765" y="1102847"/>
                  <a:pt x="4377765" y="1102847"/>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1" name="Freeform 50"/>
          <p:cNvSpPr/>
          <p:nvPr/>
        </p:nvSpPr>
        <p:spPr>
          <a:xfrm>
            <a:off x="3083761" y="5158018"/>
            <a:ext cx="3376706" cy="1014338"/>
          </a:xfrm>
          <a:custGeom>
            <a:avLst/>
            <a:gdLst>
              <a:gd name="connsiteX0" fmla="*/ 0 w 3376706"/>
              <a:gd name="connsiteY0" fmla="*/ 1049976 h 1124681"/>
              <a:gd name="connsiteX1" fmla="*/ 612588 w 3376706"/>
              <a:gd name="connsiteY1" fmla="*/ 183387 h 1124681"/>
              <a:gd name="connsiteX2" fmla="*/ 2271059 w 3376706"/>
              <a:gd name="connsiteY2" fmla="*/ 78799 h 1124681"/>
              <a:gd name="connsiteX3" fmla="*/ 3376706 w 3376706"/>
              <a:gd name="connsiteY3" fmla="*/ 1124681 h 1124681"/>
            </a:gdLst>
            <a:ahLst/>
            <a:cxnLst>
              <a:cxn ang="0">
                <a:pos x="connsiteX0" y="connsiteY0"/>
              </a:cxn>
              <a:cxn ang="0">
                <a:pos x="connsiteX1" y="connsiteY1"/>
              </a:cxn>
              <a:cxn ang="0">
                <a:pos x="connsiteX2" y="connsiteY2"/>
              </a:cxn>
              <a:cxn ang="0">
                <a:pos x="connsiteX3" y="connsiteY3"/>
              </a:cxn>
            </a:cxnLst>
            <a:rect l="l" t="t" r="r" b="b"/>
            <a:pathLst>
              <a:path w="3376706" h="1124681">
                <a:moveTo>
                  <a:pt x="0" y="1049976"/>
                </a:moveTo>
                <a:cubicBezTo>
                  <a:pt x="117039" y="697613"/>
                  <a:pt x="234078" y="345250"/>
                  <a:pt x="612588" y="183387"/>
                </a:cubicBezTo>
                <a:cubicBezTo>
                  <a:pt x="991098" y="21524"/>
                  <a:pt x="1810373" y="-78083"/>
                  <a:pt x="2271059" y="78799"/>
                </a:cubicBezTo>
                <a:cubicBezTo>
                  <a:pt x="2731745" y="235681"/>
                  <a:pt x="3376706" y="1124681"/>
                  <a:pt x="3376706" y="112468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4" name="TextBox 43"/>
          <p:cNvSpPr txBox="1"/>
          <p:nvPr/>
        </p:nvSpPr>
        <p:spPr>
          <a:xfrm>
            <a:off x="1608635" y="1687358"/>
            <a:ext cx="3166251" cy="156966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514350" indent="-514350">
              <a:buAutoNum type="arabicPeriod"/>
            </a:pPr>
            <a:r>
              <a:rPr lang="en-US" sz="2400" dirty="0" err="1" smtClean="0"/>
              <a:t>Cap</a:t>
            </a:r>
            <a:r>
              <a:rPr lang="en-US" sz="2400" baseline="-25000" dirty="0" err="1" smtClean="0"/>
              <a:t>Ni-Nj</a:t>
            </a:r>
            <a:r>
              <a:rPr lang="zh-CN" altLang="en-US" sz="2400" dirty="0" smtClean="0"/>
              <a:t>使用离散值</a:t>
            </a:r>
            <a:endParaRPr lang="en-US" sz="2400" dirty="0"/>
          </a:p>
          <a:p>
            <a:pPr marL="514350" indent="-514350">
              <a:buAutoNum type="arabicPeriod"/>
            </a:pPr>
            <a:r>
              <a:rPr lang="zh-CN" altLang="en-US" sz="2400" dirty="0" smtClean="0"/>
              <a:t>引入背景流量值</a:t>
            </a:r>
            <a:r>
              <a:rPr lang="en-US" sz="2400" dirty="0"/>
              <a:t/>
            </a:r>
            <a:br>
              <a:rPr lang="en-US" sz="2400" dirty="0"/>
            </a:br>
            <a:r>
              <a:rPr lang="en-US" sz="2400" dirty="0"/>
              <a:t>B</a:t>
            </a:r>
            <a:r>
              <a:rPr lang="en-US" sz="2400" baseline="-25000" dirty="0"/>
              <a:t>N{1,2,3}-N{6,7,8}</a:t>
            </a:r>
            <a:endParaRPr lang="en-US" sz="2400" dirty="0"/>
          </a:p>
          <a:p>
            <a:pPr marL="514350" indent="-514350">
              <a:buAutoNum type="arabicPeriod"/>
            </a:pPr>
            <a:r>
              <a:rPr lang="zh-CN" altLang="en-US" sz="2400" dirty="0" smtClean="0"/>
              <a:t>考虑带宽建设成本</a:t>
            </a:r>
            <a:endParaRPr lang="en-US" sz="2400" dirty="0"/>
          </a:p>
        </p:txBody>
      </p:sp>
      <p:sp>
        <p:nvSpPr>
          <p:cNvPr id="3" name="TextBox 2"/>
          <p:cNvSpPr txBox="1"/>
          <p:nvPr/>
        </p:nvSpPr>
        <p:spPr>
          <a:xfrm>
            <a:off x="6518836" y="1851712"/>
            <a:ext cx="3988271" cy="120032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2400" u="sng" dirty="0" smtClean="0"/>
              <a:t>约束最优化</a:t>
            </a:r>
          </a:p>
          <a:p>
            <a:r>
              <a:rPr lang="en-US" sz="2400" dirty="0" smtClean="0"/>
              <a:t>Output </a:t>
            </a:r>
            <a:r>
              <a:rPr lang="en-US" sz="2400" dirty="0"/>
              <a:t>= </a:t>
            </a:r>
            <a:r>
              <a:rPr lang="en-US" sz="2400" dirty="0" err="1"/>
              <a:t>Cap</a:t>
            </a:r>
            <a:r>
              <a:rPr lang="en-US" sz="2400" baseline="-25000" dirty="0" err="1"/>
              <a:t>Ni-Nj</a:t>
            </a:r>
            <a:r>
              <a:rPr lang="en-US" sz="2400" dirty="0"/>
              <a:t> </a:t>
            </a:r>
          </a:p>
          <a:p>
            <a:r>
              <a:rPr lang="en-US" sz="2400" dirty="0"/>
              <a:t>Idea:  </a:t>
            </a:r>
            <a:r>
              <a:rPr lang="en-US" sz="2400" dirty="0" err="1"/>
              <a:t>Max_e</a:t>
            </a:r>
            <a:r>
              <a:rPr lang="en-US" sz="2400" dirty="0"/>
              <a:t> {</a:t>
            </a:r>
            <a:r>
              <a:rPr lang="en-US" sz="2400" dirty="0" err="1"/>
              <a:t>B+T,Bytes</a:t>
            </a:r>
            <a:r>
              <a:rPr lang="en-US" sz="2400" dirty="0"/>
              <a:t>/Time}</a:t>
            </a:r>
            <a:endParaRPr lang="en-US" sz="2400" u="sng" dirty="0"/>
          </a:p>
        </p:txBody>
      </p:sp>
      <p:sp>
        <p:nvSpPr>
          <p:cNvPr id="11" name="Right Arrow 10"/>
          <p:cNvSpPr/>
          <p:nvPr/>
        </p:nvSpPr>
        <p:spPr>
          <a:xfrm>
            <a:off x="5503720" y="2255221"/>
            <a:ext cx="612588" cy="4482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534514" y="3257018"/>
            <a:ext cx="2466253" cy="523220"/>
          </a:xfrm>
          <a:prstGeom prst="rect">
            <a:avLst/>
          </a:prstGeom>
          <a:noFill/>
        </p:spPr>
        <p:txBody>
          <a:bodyPr wrap="none" rtlCol="0">
            <a:spAutoFit/>
          </a:bodyPr>
          <a:lstStyle/>
          <a:p>
            <a:r>
              <a:rPr lang="zh-CN" altLang="en-US" sz="2800" dirty="0" smtClean="0">
                <a:solidFill>
                  <a:srgbClr val="FF0000"/>
                </a:solidFill>
              </a:rPr>
              <a:t>约束条件太少</a:t>
            </a:r>
            <a:r>
              <a:rPr lang="en-US" sz="2800" dirty="0" smtClean="0">
                <a:solidFill>
                  <a:srgbClr val="FF0000"/>
                </a:solidFill>
              </a:rPr>
              <a:t>!</a:t>
            </a:r>
            <a:endParaRPr lang="en-US" sz="2800" dirty="0">
              <a:solidFill>
                <a:srgbClr val="FF0000"/>
              </a:solidFill>
            </a:endParaRPr>
          </a:p>
        </p:txBody>
      </p:sp>
      <p:sp>
        <p:nvSpPr>
          <p:cNvPr id="42" name="TextBox 41"/>
          <p:cNvSpPr txBox="1"/>
          <p:nvPr/>
        </p:nvSpPr>
        <p:spPr>
          <a:xfrm>
            <a:off x="4592189" y="1178439"/>
            <a:ext cx="1980029" cy="523220"/>
          </a:xfrm>
          <a:prstGeom prst="rect">
            <a:avLst/>
          </a:prstGeom>
          <a:noFill/>
        </p:spPr>
        <p:txBody>
          <a:bodyPr wrap="none" rtlCol="0">
            <a:spAutoFit/>
          </a:bodyPr>
          <a:lstStyle/>
          <a:p>
            <a:r>
              <a:rPr lang="zh-CN" altLang="en-US" sz="2800" dirty="0" smtClean="0">
                <a:solidFill>
                  <a:srgbClr val="FF0000"/>
                </a:solidFill>
              </a:rPr>
              <a:t>背景流量？</a:t>
            </a:r>
            <a:endParaRPr lang="en-US" sz="2800" dirty="0">
              <a:solidFill>
                <a:srgbClr val="FF0000"/>
              </a:solidFill>
            </a:endParaRPr>
          </a:p>
        </p:txBody>
      </p:sp>
      <p:sp>
        <p:nvSpPr>
          <p:cNvPr id="52" name="TextBox 51"/>
          <p:cNvSpPr txBox="1"/>
          <p:nvPr/>
        </p:nvSpPr>
        <p:spPr>
          <a:xfrm>
            <a:off x="7086185" y="1178439"/>
            <a:ext cx="1620957" cy="523220"/>
          </a:xfrm>
          <a:prstGeom prst="rect">
            <a:avLst/>
          </a:prstGeom>
          <a:noFill/>
        </p:spPr>
        <p:txBody>
          <a:bodyPr wrap="none" rtlCol="0">
            <a:spAutoFit/>
          </a:bodyPr>
          <a:lstStyle/>
          <a:p>
            <a:r>
              <a:rPr lang="zh-CN" altLang="en-US" sz="2800" dirty="0" smtClean="0">
                <a:solidFill>
                  <a:srgbClr val="FF0000"/>
                </a:solidFill>
              </a:rPr>
              <a:t>离散值？</a:t>
            </a:r>
            <a:endParaRPr lang="en-US" sz="2800" dirty="0">
              <a:solidFill>
                <a:srgbClr val="FF0000"/>
              </a:solidFill>
            </a:endParaRPr>
          </a:p>
        </p:txBody>
      </p:sp>
      <p:sp>
        <p:nvSpPr>
          <p:cNvPr id="53" name="TextBox 52"/>
          <p:cNvSpPr txBox="1"/>
          <p:nvPr/>
        </p:nvSpPr>
        <p:spPr>
          <a:xfrm>
            <a:off x="1641637" y="1178439"/>
            <a:ext cx="1261884" cy="523220"/>
          </a:xfrm>
          <a:prstGeom prst="rect">
            <a:avLst/>
          </a:prstGeom>
          <a:noFill/>
        </p:spPr>
        <p:txBody>
          <a:bodyPr wrap="none" rtlCol="0">
            <a:spAutoFit/>
          </a:bodyPr>
          <a:lstStyle/>
          <a:p>
            <a:r>
              <a:rPr lang="zh-CN" altLang="en-US" sz="2800" dirty="0" smtClean="0">
                <a:solidFill>
                  <a:srgbClr val="FF0000"/>
                </a:solidFill>
              </a:rPr>
              <a:t>低估？</a:t>
            </a:r>
            <a:endParaRPr lang="en-US" sz="2800" dirty="0">
              <a:solidFill>
                <a:srgbClr val="FF0000"/>
              </a:solidFill>
            </a:endParaRPr>
          </a:p>
        </p:txBody>
      </p:sp>
      <p:sp>
        <p:nvSpPr>
          <p:cNvPr id="12" name="幻灯片编号占位符 11"/>
          <p:cNvSpPr>
            <a:spLocks noGrp="1"/>
          </p:cNvSpPr>
          <p:nvPr>
            <p:ph type="sldNum" sz="quarter" idx="12"/>
          </p:nvPr>
        </p:nvSpPr>
        <p:spPr/>
        <p:txBody>
          <a:bodyPr/>
          <a:lstStyle/>
          <a:p>
            <a:fld id="{96C97D05-533B-4CEE-AF88-48B336BF1739}" type="slidenum">
              <a:rPr lang="zh-CN" altLang="en-US" smtClean="0"/>
              <a:pPr/>
              <a:t>44</a:t>
            </a:fld>
            <a:endParaRPr lang="zh-CN" altLang="en-US" sz="1800">
              <a:solidFill>
                <a:schemeClr val="tx1"/>
              </a:solidFill>
            </a:endParaRPr>
          </a:p>
        </p:txBody>
      </p:sp>
    </p:spTree>
    <p:extLst>
      <p:ext uri="{BB962C8B-B14F-4D97-AF65-F5344CB8AC3E}">
        <p14:creationId xmlns:p14="http://schemas.microsoft.com/office/powerpoint/2010/main" xmlns="" val="104692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2" grpId="0"/>
      <p:bldP spid="52" grpId="0"/>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367" y="250452"/>
            <a:ext cx="8492565" cy="890774"/>
          </a:xfrm>
        </p:spPr>
        <p:txBody>
          <a:bodyPr>
            <a:normAutofit fontScale="90000"/>
          </a:bodyPr>
          <a:lstStyle/>
          <a:p>
            <a:pPr algn="l"/>
            <a:r>
              <a:rPr lang="en-US" dirty="0" smtClean="0"/>
              <a:t>Idea: Add “Side” information</a:t>
            </a:r>
            <a:endParaRPr lang="en-US" dirty="0"/>
          </a:p>
        </p:txBody>
      </p:sp>
      <p:sp>
        <p:nvSpPr>
          <p:cNvPr id="44" name="TextBox 43"/>
          <p:cNvSpPr txBox="1"/>
          <p:nvPr/>
        </p:nvSpPr>
        <p:spPr>
          <a:xfrm>
            <a:off x="1566037" y="4265415"/>
            <a:ext cx="3166251" cy="156966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514350" indent="-514350">
              <a:buAutoNum type="arabicPeriod"/>
            </a:pPr>
            <a:r>
              <a:rPr lang="en-US" altLang="zh-CN" sz="2400" dirty="0" err="1"/>
              <a:t>Cap</a:t>
            </a:r>
            <a:r>
              <a:rPr lang="en-US" altLang="zh-CN" sz="2400" baseline="-25000" dirty="0" err="1"/>
              <a:t>Ni-Nj</a:t>
            </a:r>
            <a:r>
              <a:rPr lang="zh-CN" altLang="en-US" sz="2400" dirty="0"/>
              <a:t>使用离散值</a:t>
            </a:r>
            <a:endParaRPr lang="en-US" altLang="zh-CN" sz="2400" dirty="0"/>
          </a:p>
          <a:p>
            <a:pPr marL="514350" indent="-514350">
              <a:buAutoNum type="arabicPeriod"/>
            </a:pPr>
            <a:r>
              <a:rPr lang="zh-CN" altLang="en-US" sz="2400" dirty="0"/>
              <a:t>引入背景流量值</a:t>
            </a:r>
            <a:r>
              <a:rPr lang="en-US" altLang="zh-CN" sz="2400" dirty="0"/>
              <a:t/>
            </a:r>
            <a:br>
              <a:rPr lang="en-US" altLang="zh-CN" sz="2400" dirty="0"/>
            </a:br>
            <a:r>
              <a:rPr lang="en-US" altLang="zh-CN" sz="2400" dirty="0"/>
              <a:t>B</a:t>
            </a:r>
            <a:r>
              <a:rPr lang="en-US" altLang="zh-CN" sz="2400" baseline="-25000" dirty="0"/>
              <a:t>N{1,2,3}-N{6,7,8}</a:t>
            </a:r>
            <a:endParaRPr lang="en-US" altLang="zh-CN" sz="2400" dirty="0"/>
          </a:p>
          <a:p>
            <a:pPr marL="514350" indent="-514350">
              <a:buAutoNum type="arabicPeriod"/>
            </a:pPr>
            <a:r>
              <a:rPr lang="zh-CN" altLang="en-US" sz="2400" dirty="0"/>
              <a:t>考虑带宽建设成本</a:t>
            </a:r>
            <a:endParaRPr lang="en-US" altLang="zh-CN" sz="2400" dirty="0"/>
          </a:p>
        </p:txBody>
      </p:sp>
      <p:sp>
        <p:nvSpPr>
          <p:cNvPr id="3" name="TextBox 2"/>
          <p:cNvSpPr txBox="1"/>
          <p:nvPr/>
        </p:nvSpPr>
        <p:spPr>
          <a:xfrm>
            <a:off x="6476238" y="4429768"/>
            <a:ext cx="3967753" cy="1200328"/>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2400" u="sng" dirty="0"/>
              <a:t>约束最优化</a:t>
            </a:r>
          </a:p>
          <a:p>
            <a:r>
              <a:rPr lang="en-US" altLang="zh-CN" sz="2400" dirty="0"/>
              <a:t>Output = </a:t>
            </a:r>
            <a:r>
              <a:rPr lang="en-US" altLang="zh-CN" sz="2400" dirty="0" err="1"/>
              <a:t>Cap</a:t>
            </a:r>
            <a:r>
              <a:rPr lang="en-US" altLang="zh-CN" sz="2400" baseline="-25000" dirty="0" err="1"/>
              <a:t>Ni-Nj</a:t>
            </a:r>
            <a:r>
              <a:rPr lang="en-US" altLang="zh-CN" sz="2400" dirty="0"/>
              <a:t> </a:t>
            </a:r>
          </a:p>
          <a:p>
            <a:r>
              <a:rPr lang="en-US" altLang="zh-CN" sz="2400" dirty="0"/>
              <a:t>Idea:  </a:t>
            </a:r>
            <a:r>
              <a:rPr lang="en-US" altLang="zh-CN" sz="2400" dirty="0" err="1"/>
              <a:t>Max_e</a:t>
            </a:r>
            <a:r>
              <a:rPr lang="en-US" altLang="zh-CN" sz="2400" dirty="0"/>
              <a:t> {</a:t>
            </a:r>
            <a:r>
              <a:rPr lang="en-US" altLang="zh-CN" sz="2400" dirty="0" err="1"/>
              <a:t>B+T,Bytes</a:t>
            </a:r>
            <a:r>
              <a:rPr lang="en-US" altLang="zh-CN" sz="2400" dirty="0"/>
              <a:t>/Time}</a:t>
            </a:r>
            <a:endParaRPr lang="en-US" altLang="zh-CN" sz="2400" u="sng" dirty="0"/>
          </a:p>
        </p:txBody>
      </p:sp>
      <p:sp>
        <p:nvSpPr>
          <p:cNvPr id="11" name="Right Arrow 10"/>
          <p:cNvSpPr/>
          <p:nvPr/>
        </p:nvSpPr>
        <p:spPr>
          <a:xfrm>
            <a:off x="5394331" y="4826127"/>
            <a:ext cx="612588" cy="4482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6433640" y="1630581"/>
            <a:ext cx="3954929" cy="120032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marL="457200" indent="-457200">
              <a:buAutoNum type="arabicPeriod"/>
            </a:pPr>
            <a:r>
              <a:rPr lang="en-US" sz="2400" dirty="0"/>
              <a:t>“Gravity” </a:t>
            </a:r>
            <a:r>
              <a:rPr lang="en-US" sz="2400" dirty="0" smtClean="0"/>
              <a:t>assumption</a:t>
            </a:r>
          </a:p>
          <a:p>
            <a:pPr marL="457200" indent="-457200">
              <a:buAutoNum type="arabicPeriod"/>
            </a:pPr>
            <a:r>
              <a:rPr lang="en-US" sz="2400" dirty="0" smtClean="0"/>
              <a:t>B/T ratio</a:t>
            </a:r>
          </a:p>
          <a:p>
            <a:pPr marL="457200" indent="-457200">
              <a:buAutoNum type="arabicPeriod"/>
            </a:pPr>
            <a:r>
              <a:rPr lang="en-US" sz="2400" dirty="0" smtClean="0"/>
              <a:t>Expected </a:t>
            </a:r>
            <a:r>
              <a:rPr lang="en-US" sz="2400" dirty="0"/>
              <a:t>overprovisioning</a:t>
            </a:r>
          </a:p>
        </p:txBody>
      </p:sp>
      <p:sp>
        <p:nvSpPr>
          <p:cNvPr id="52" name="Right Arrow 51"/>
          <p:cNvSpPr/>
          <p:nvPr/>
        </p:nvSpPr>
        <p:spPr>
          <a:xfrm rot="5400000">
            <a:off x="8003670" y="3009654"/>
            <a:ext cx="612588" cy="4482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064457" y="5686582"/>
            <a:ext cx="2939251" cy="523220"/>
          </a:xfrm>
          <a:prstGeom prst="rect">
            <a:avLst/>
          </a:prstGeom>
          <a:noFill/>
        </p:spPr>
        <p:txBody>
          <a:bodyPr wrap="none" rtlCol="0">
            <a:spAutoFit/>
          </a:bodyPr>
          <a:lstStyle/>
          <a:p>
            <a:r>
              <a:rPr lang="en-US" sz="2800" dirty="0" err="1">
                <a:solidFill>
                  <a:srgbClr val="FF0000"/>
                </a:solidFill>
              </a:rPr>
              <a:t>Underconstrained</a:t>
            </a:r>
            <a:r>
              <a:rPr lang="en-US" sz="2800" dirty="0">
                <a:solidFill>
                  <a:srgbClr val="FF0000"/>
                </a:solidFill>
              </a:rPr>
              <a:t>!</a:t>
            </a:r>
          </a:p>
        </p:txBody>
      </p:sp>
      <p:sp>
        <p:nvSpPr>
          <p:cNvPr id="5" name="幻灯片编号占位符 4"/>
          <p:cNvSpPr>
            <a:spLocks noGrp="1"/>
          </p:cNvSpPr>
          <p:nvPr>
            <p:ph type="sldNum" sz="quarter" idx="12"/>
          </p:nvPr>
        </p:nvSpPr>
        <p:spPr>
          <a:xfrm>
            <a:off x="8737600" y="6554063"/>
            <a:ext cx="2844800" cy="365125"/>
          </a:xfrm>
        </p:spPr>
        <p:txBody>
          <a:bodyPr/>
          <a:lstStyle/>
          <a:p>
            <a:fld id="{96C97D05-533B-4CEE-AF88-48B336BF1739}" type="slidenum">
              <a:rPr lang="zh-CN" altLang="en-US" smtClean="0"/>
              <a:pPr/>
              <a:t>45</a:t>
            </a:fld>
            <a:endParaRPr lang="zh-CN" altLang="en-US" sz="1800">
              <a:solidFill>
                <a:schemeClr val="tx1"/>
              </a:solidFill>
            </a:endParaRPr>
          </a:p>
        </p:txBody>
      </p:sp>
      <p:pic>
        <p:nvPicPr>
          <p:cNvPr id="12" name="图片 11" descr="QQ图片20151208111457.png"/>
          <p:cNvPicPr>
            <a:picLocks noChangeAspect="1"/>
          </p:cNvPicPr>
          <p:nvPr/>
        </p:nvPicPr>
        <p:blipFill>
          <a:blip r:embed="rId2"/>
          <a:stretch>
            <a:fillRect/>
          </a:stretch>
        </p:blipFill>
        <p:spPr>
          <a:xfrm>
            <a:off x="1223319" y="1141226"/>
            <a:ext cx="4171012" cy="2934209"/>
          </a:xfrm>
          <a:prstGeom prst="rect">
            <a:avLst/>
          </a:prstGeom>
        </p:spPr>
      </p:pic>
    </p:spTree>
    <p:extLst>
      <p:ext uri="{BB962C8B-B14F-4D97-AF65-F5344CB8AC3E}">
        <p14:creationId xmlns:p14="http://schemas.microsoft.com/office/powerpoint/2010/main" xmlns="" val="13712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2" grpId="0" animBg="1"/>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问题定义</a:t>
            </a:r>
            <a:endParaRPr kumimoji="1" lang="zh-CN" altLang="en-US" dirty="0"/>
          </a:p>
        </p:txBody>
      </p:sp>
      <p:sp>
        <p:nvSpPr>
          <p:cNvPr id="3" name="TextBox 107"/>
          <p:cNvSpPr>
            <a:spLocks noChangeArrowheads="1"/>
          </p:cNvSpPr>
          <p:nvPr/>
        </p:nvSpPr>
        <p:spPr bwMode="auto">
          <a:xfrm>
            <a:off x="5292578" y="2481810"/>
            <a:ext cx="1912070"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Topology &amp;</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Routing Info</a:t>
            </a:r>
            <a:endParaRPr lang="zh-CN" altLang="en-US" dirty="0"/>
          </a:p>
        </p:txBody>
      </p:sp>
      <p:sp>
        <p:nvSpPr>
          <p:cNvPr id="4" name="TextBox 108"/>
          <p:cNvSpPr>
            <a:spLocks noChangeArrowheads="1"/>
          </p:cNvSpPr>
          <p:nvPr/>
        </p:nvSpPr>
        <p:spPr bwMode="auto">
          <a:xfrm>
            <a:off x="2042117" y="2481810"/>
            <a:ext cx="2342197" cy="830910"/>
          </a:xfrm>
          <a:prstGeom prst="rect">
            <a:avLst/>
          </a:prstGeom>
          <a:solidFill>
            <a:srgbClr val="FFFFFF"/>
          </a:solidFill>
          <a:ln w="25400" cap="flat" cmpd="sng">
            <a:solidFill>
              <a:srgbClr val="000000"/>
            </a:solidFill>
            <a:bevel/>
            <a:headEnd/>
            <a:tailEnd/>
          </a:ln>
        </p:spPr>
        <p:txBody>
          <a:bodyPr>
            <a:spAutoFit/>
          </a:bodyPr>
          <a:lstStyle/>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Video player</a:t>
            </a:r>
            <a:endParaRPr lang="zh-CN" altLang="en-US" sz="2400" dirty="0" smtClean="0">
              <a:solidFill>
                <a:srgbClr val="000090"/>
              </a:solidFill>
              <a:latin typeface="Calibri" pitchFamily="34" charset="0"/>
              <a:ea typeface="Calibri" pitchFamily="34" charset="0"/>
              <a:cs typeface="Calibri" pitchFamily="34" charset="0"/>
              <a:sym typeface="Calibri" pitchFamily="34" charset="0"/>
            </a:endParaRPr>
          </a:p>
          <a:p>
            <a:pPr algn="ctr"/>
            <a:r>
              <a:rPr lang="en-US" sz="2400" dirty="0" smtClean="0">
                <a:solidFill>
                  <a:srgbClr val="000090"/>
                </a:solidFill>
                <a:latin typeface="Calibri" pitchFamily="34" charset="0"/>
                <a:ea typeface="Calibri" pitchFamily="34" charset="0"/>
                <a:cs typeface="Calibri" pitchFamily="34" charset="0"/>
                <a:sym typeface="Calibri" pitchFamily="34" charset="0"/>
              </a:rPr>
              <a:t> measurements</a:t>
            </a:r>
            <a:endParaRPr lang="zh-CN" altLang="en-US" dirty="0"/>
          </a:p>
        </p:txBody>
      </p:sp>
      <p:sp>
        <p:nvSpPr>
          <p:cNvPr id="5" name="TextBox 109"/>
          <p:cNvSpPr>
            <a:spLocks noChangeArrowheads="1"/>
          </p:cNvSpPr>
          <p:nvPr/>
        </p:nvSpPr>
        <p:spPr bwMode="auto">
          <a:xfrm>
            <a:off x="3627850" y="4378257"/>
            <a:ext cx="1900425" cy="830997"/>
          </a:xfrm>
          <a:prstGeom prst="rect">
            <a:avLst/>
          </a:prstGeom>
          <a:solidFill>
            <a:srgbClr val="FFFFFF"/>
          </a:solidFill>
          <a:ln w="25400" cap="flat" cmpd="sng">
            <a:solidFill>
              <a:srgbClr val="000000"/>
            </a:solidFill>
            <a:bevel/>
            <a:headEnd/>
            <a:tailEnd/>
          </a:ln>
        </p:spPr>
        <p:txBody>
          <a:bodyPr wrap="square">
            <a:spAutoFit/>
          </a:bodyPr>
          <a:lstStyle/>
          <a:p>
            <a:pPr algn="ctr"/>
            <a:r>
              <a:rPr lang="en-US" sz="2400" dirty="0">
                <a:solidFill>
                  <a:srgbClr val="000090"/>
                </a:solidFill>
                <a:latin typeface="Calibri" pitchFamily="34" charset="0"/>
                <a:ea typeface="Calibri" pitchFamily="34" charset="0"/>
                <a:cs typeface="Calibri" pitchFamily="34" charset="0"/>
                <a:sym typeface="Calibri" pitchFamily="34" charset="0"/>
              </a:rPr>
              <a:t>Inference</a:t>
            </a:r>
          </a:p>
          <a:p>
            <a:pPr algn="ctr"/>
            <a:r>
              <a:rPr lang="en-US" sz="2400" dirty="0">
                <a:solidFill>
                  <a:srgbClr val="000090"/>
                </a:solidFill>
                <a:latin typeface="Calibri" pitchFamily="34" charset="0"/>
                <a:ea typeface="Calibri" pitchFamily="34" charset="0"/>
                <a:cs typeface="Calibri" pitchFamily="34" charset="0"/>
                <a:sym typeface="Calibri" pitchFamily="34" charset="0"/>
              </a:rPr>
              <a:t>Algorithms</a:t>
            </a:r>
          </a:p>
        </p:txBody>
      </p:sp>
      <p:cxnSp>
        <p:nvCxnSpPr>
          <p:cNvPr id="6" name="Straight Arrow Connector 24"/>
          <p:cNvCxnSpPr>
            <a:cxnSpLocks noChangeShapeType="1"/>
            <a:stCxn id="7" idx="0"/>
            <a:endCxn id="6" idx="2"/>
          </p:cNvCxnSpPr>
          <p:nvPr/>
        </p:nvCxnSpPr>
        <p:spPr bwMode="auto">
          <a:xfrm flipH="1" flipV="1">
            <a:off x="3213216" y="3312720"/>
            <a:ext cx="1364847" cy="1065536"/>
          </a:xfrm>
          <a:prstGeom prst="straightConnector1">
            <a:avLst/>
          </a:prstGeom>
          <a:noFill/>
          <a:ln w="25400" cap="flat" cmpd="sng">
            <a:solidFill>
              <a:schemeClr val="tx1"/>
            </a:solidFill>
            <a:bevel/>
            <a:headEnd type="arrow" w="lg" len="lg"/>
            <a:tailEnd type="arrow" w="lg" len="lg"/>
          </a:ln>
        </p:spPr>
      </p:cxnSp>
      <p:sp>
        <p:nvSpPr>
          <p:cNvPr id="7" name="Straight Arrow Connector 27"/>
          <p:cNvSpPr>
            <a:spLocks noChangeShapeType="1"/>
          </p:cNvSpPr>
          <p:nvPr/>
        </p:nvSpPr>
        <p:spPr bwMode="auto">
          <a:xfrm flipV="1">
            <a:off x="4767359" y="3312721"/>
            <a:ext cx="1516912" cy="1065537"/>
          </a:xfrm>
          <a:prstGeom prst="straightConnector1">
            <a:avLst/>
          </a:prstGeom>
          <a:noFill/>
          <a:ln w="25400" cap="flat" cmpd="sng">
            <a:solidFill>
              <a:schemeClr val="tx1"/>
            </a:solidFill>
            <a:bevel/>
            <a:headEnd type="arrow" w="lg" len="lg"/>
            <a:tailEnd type="arrow" w="lg" len="lg"/>
          </a:ln>
        </p:spPr>
        <p:txBody>
          <a:bodyPr/>
          <a:lstStyle/>
          <a:p>
            <a:endParaRPr lang="zh-CN" altLang="en-US"/>
          </a:p>
        </p:txBody>
      </p:sp>
      <p:sp>
        <p:nvSpPr>
          <p:cNvPr id="8" name="TextBox 138"/>
          <p:cNvSpPr>
            <a:spLocks noChangeArrowheads="1"/>
          </p:cNvSpPr>
          <p:nvPr/>
        </p:nvSpPr>
        <p:spPr bwMode="auto">
          <a:xfrm>
            <a:off x="1847776" y="1099391"/>
            <a:ext cx="3253628"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dirty="0">
                <a:solidFill>
                  <a:srgbClr val="000000"/>
                </a:solidFill>
                <a:latin typeface="Calibri" pitchFamily="34" charset="0"/>
                <a:ea typeface="Calibri" pitchFamily="34" charset="0"/>
                <a:cs typeface="Calibri" pitchFamily="34" charset="0"/>
                <a:sym typeface="Calibri" pitchFamily="34" charset="0"/>
              </a:rPr>
              <a:t>:</a:t>
            </a:r>
            <a:br>
              <a:rPr lang="en-US" sz="2400"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Throughput</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a:p>
            <a:r>
              <a:rPr lang="en-US" sz="2400" dirty="0">
                <a:solidFill>
                  <a:srgbClr val="000000"/>
                </a:solidFill>
                <a:latin typeface="Calibri" pitchFamily="34" charset="0"/>
                <a:ea typeface="Calibri" pitchFamily="34" charset="0"/>
                <a:cs typeface="Calibri" pitchFamily="34" charset="0"/>
                <a:sym typeface="Calibri" pitchFamily="34" charset="0"/>
              </a:rPr>
              <a:t>Bytes</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9" name="TextBox 138"/>
          <p:cNvSpPr>
            <a:spLocks noChangeArrowheads="1"/>
          </p:cNvSpPr>
          <p:nvPr/>
        </p:nvSpPr>
        <p:spPr bwMode="auto">
          <a:xfrm>
            <a:off x="5418184" y="1099391"/>
            <a:ext cx="3214341" cy="1200328"/>
          </a:xfrm>
          <a:prstGeom prst="rect">
            <a:avLst/>
          </a:prstGeom>
          <a:solidFill>
            <a:srgbClr val="FFFFFF"/>
          </a:solidFill>
          <a:ln w="25400" cap="flat" cmpd="sng">
            <a:noFill/>
            <a:bevel/>
            <a:headEnd/>
            <a:tailEnd/>
          </a:ln>
        </p:spPr>
        <p:txBody>
          <a:bodyPr wrap="none">
            <a:spAutoFit/>
          </a:bodyPr>
          <a:lstStyle/>
          <a:p>
            <a:r>
              <a:rPr lang="en-US" sz="2400" u="sng" dirty="0">
                <a:solidFill>
                  <a:srgbClr val="000000"/>
                </a:solidFill>
                <a:latin typeface="Calibri" pitchFamily="34" charset="0"/>
                <a:ea typeface="Calibri" pitchFamily="34" charset="0"/>
                <a:cs typeface="Calibri" pitchFamily="34" charset="0"/>
                <a:sym typeface="Calibri" pitchFamily="34" charset="0"/>
              </a:rPr>
              <a:t>For each epoch, </a:t>
            </a:r>
            <a:r>
              <a:rPr lang="en-US" sz="2400" u="sng" dirty="0" err="1">
                <a:solidFill>
                  <a:srgbClr val="000000"/>
                </a:solidFill>
                <a:latin typeface="Calibri" pitchFamily="34" charset="0"/>
                <a:ea typeface="Calibri" pitchFamily="34" charset="0"/>
                <a:cs typeface="Calibri" pitchFamily="34" charset="0"/>
                <a:sym typeface="Calibri" pitchFamily="34" charset="0"/>
              </a:rPr>
              <a:t>src</a:t>
            </a:r>
            <a:r>
              <a:rPr lang="en-US" sz="2400" u="sng" dirty="0">
                <a:solidFill>
                  <a:srgbClr val="000000"/>
                </a:solidFill>
                <a:latin typeface="Calibri" pitchFamily="34" charset="0"/>
                <a:ea typeface="Calibri" pitchFamily="34" charset="0"/>
                <a:cs typeface="Calibri" pitchFamily="34" charset="0"/>
                <a:sym typeface="Calibri" pitchFamily="34" charset="0"/>
              </a:rPr>
              <a:t>, </a:t>
            </a:r>
            <a:r>
              <a:rPr lang="en-US" sz="2400" u="sng" dirty="0" err="1">
                <a:solidFill>
                  <a:srgbClr val="000000"/>
                </a:solidFill>
                <a:latin typeface="Calibri" pitchFamily="34" charset="0"/>
                <a:ea typeface="Calibri" pitchFamily="34" charset="0"/>
                <a:cs typeface="Calibri" pitchFamily="34" charset="0"/>
                <a:sym typeface="Calibri" pitchFamily="34" charset="0"/>
              </a:rPr>
              <a:t>dst</a:t>
            </a:r>
            <a:r>
              <a:rPr lang="en-US" sz="2400" u="sng" dirty="0">
                <a:solidFill>
                  <a:srgbClr val="000000"/>
                </a:solidFill>
                <a:latin typeface="Calibri" pitchFamily="34" charset="0"/>
                <a:ea typeface="Calibri" pitchFamily="34" charset="0"/>
                <a:cs typeface="Calibri" pitchFamily="34" charset="0"/>
                <a:sym typeface="Calibri" pitchFamily="34" charset="0"/>
              </a:rPr>
              <a:t>:</a:t>
            </a:r>
            <a:br>
              <a:rPr lang="en-US" sz="2400" u="sng" dirty="0">
                <a:solidFill>
                  <a:srgbClr val="000000"/>
                </a:solidFill>
                <a:latin typeface="Calibri" pitchFamily="34" charset="0"/>
                <a:ea typeface="Calibri" pitchFamily="34" charset="0"/>
                <a:cs typeface="Calibri" pitchFamily="34" charset="0"/>
                <a:sym typeface="Calibri" pitchFamily="34" charset="0"/>
              </a:rPr>
            </a:br>
            <a:r>
              <a:rPr lang="en-US" sz="2400" dirty="0">
                <a:solidFill>
                  <a:srgbClr val="000000"/>
                </a:solidFill>
                <a:latin typeface="Calibri" pitchFamily="34" charset="0"/>
                <a:ea typeface="Calibri" pitchFamily="34" charset="0"/>
                <a:cs typeface="Calibri" pitchFamily="34" charset="0"/>
                <a:sym typeface="Calibri" pitchFamily="34" charset="0"/>
              </a:rPr>
              <a:t>Path (</a:t>
            </a:r>
            <a:r>
              <a:rPr lang="en-US" sz="2400" dirty="0" err="1">
                <a:solidFill>
                  <a:srgbClr val="000000"/>
                </a:solidFill>
                <a:latin typeface="Calibri" pitchFamily="34" charset="0"/>
                <a:ea typeface="Calibri" pitchFamily="34" charset="0"/>
                <a:cs typeface="Calibri" pitchFamily="34" charset="0"/>
                <a:sym typeface="Calibri" pitchFamily="34" charset="0"/>
              </a:rPr>
              <a:t>PoP</a:t>
            </a:r>
            <a:r>
              <a:rPr lang="en-US" sz="2400" dirty="0">
                <a:solidFill>
                  <a:srgbClr val="000000"/>
                </a:solidFill>
                <a:latin typeface="Calibri" pitchFamily="34" charset="0"/>
                <a:ea typeface="Calibri" pitchFamily="34" charset="0"/>
                <a:cs typeface="Calibri" pitchFamily="34" charset="0"/>
                <a:sym typeface="Calibri" pitchFamily="34" charset="0"/>
              </a:rPr>
              <a:t>-level)</a:t>
            </a:r>
          </a:p>
          <a:p>
            <a:r>
              <a:rPr lang="en-US" altLang="zh-CN" sz="2400" dirty="0">
                <a:solidFill>
                  <a:srgbClr val="000000"/>
                </a:solidFill>
                <a:latin typeface="Calibri" pitchFamily="34" charset="0"/>
                <a:ea typeface="Calibri" pitchFamily="34" charset="0"/>
                <a:cs typeface="Calibri" pitchFamily="34" charset="0"/>
                <a:sym typeface="Calibri" pitchFamily="34" charset="0"/>
              </a:rPr>
              <a:t>e.g., </a:t>
            </a:r>
            <a:r>
              <a:rPr lang="en-US" altLang="zh-CN" sz="2400" dirty="0" err="1">
                <a:solidFill>
                  <a:srgbClr val="000000"/>
                </a:solidFill>
                <a:latin typeface="Calibri" pitchFamily="34" charset="0"/>
                <a:ea typeface="Calibri" pitchFamily="34" charset="0"/>
                <a:cs typeface="Calibri" pitchFamily="34" charset="0"/>
                <a:sym typeface="Calibri" pitchFamily="34" charset="0"/>
              </a:rPr>
              <a:t>iPlane</a:t>
            </a:r>
            <a:endParaRPr lang="zh-CN" altLang="en-US" sz="2400" dirty="0">
              <a:solidFill>
                <a:srgbClr val="000000"/>
              </a:solidFill>
              <a:latin typeface="Calibri" pitchFamily="34" charset="0"/>
              <a:ea typeface="Calibri" pitchFamily="34" charset="0"/>
              <a:cs typeface="Calibri" pitchFamily="34" charset="0"/>
              <a:sym typeface="Calibri" pitchFamily="34" charset="0"/>
            </a:endParaRPr>
          </a:p>
        </p:txBody>
      </p:sp>
      <p:sp>
        <p:nvSpPr>
          <p:cNvPr id="10" name="TextBox 138"/>
          <p:cNvSpPr>
            <a:spLocks noChangeArrowheads="1"/>
          </p:cNvSpPr>
          <p:nvPr/>
        </p:nvSpPr>
        <p:spPr bwMode="auto">
          <a:xfrm>
            <a:off x="6801363" y="3789841"/>
            <a:ext cx="5260671" cy="10772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1:</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带宽估计</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 </a:t>
            </a:r>
            <a:r>
              <a:rPr lang="en-US" altLang="zh-CN" sz="3200" dirty="0" err="1">
                <a:solidFill>
                  <a:srgbClr val="000000"/>
                </a:solidFill>
                <a:latin typeface="Calibri" pitchFamily="34" charset="0"/>
                <a:ea typeface="Calibri" pitchFamily="34" charset="0"/>
                <a:cs typeface="Calibri" pitchFamily="34" charset="0"/>
                <a:sym typeface="Calibri" pitchFamily="34" charset="0"/>
              </a:rPr>
              <a:t>InferCapacity</a:t>
            </a:r>
            <a:endParaRPr lang="en-US" altLang="zh-CN" sz="3200" dirty="0">
              <a:solidFill>
                <a:srgbClr val="000000"/>
              </a:solidFill>
              <a:latin typeface="Calibri" pitchFamily="34" charset="0"/>
              <a:ea typeface="Calibri" pitchFamily="34" charset="0"/>
              <a:cs typeface="Calibri" pitchFamily="34" charset="0"/>
              <a:sym typeface="Calibri" pitchFamily="34" charset="0"/>
            </a:endParaRPr>
          </a:p>
          <a:p>
            <a:r>
              <a:rPr lang="en-US" altLang="zh-CN" sz="3200" dirty="0">
                <a:solidFill>
                  <a:srgbClr val="000000"/>
                </a:solidFill>
                <a:latin typeface="Calibri" pitchFamily="34" charset="0"/>
                <a:ea typeface="Calibri" pitchFamily="34" charset="0"/>
                <a:cs typeface="Calibri" pitchFamily="34" charset="0"/>
                <a:sym typeface="Calibri" pitchFamily="34" charset="0"/>
              </a:rPr>
              <a:t>Link </a:t>
            </a:r>
            <a:r>
              <a:rPr lang="en-US" altLang="zh-CN" sz="3200" dirty="0">
                <a:solidFill>
                  <a:srgbClr val="000000"/>
                </a:solidFill>
                <a:latin typeface="Calibri" pitchFamily="34" charset="0"/>
                <a:ea typeface="Calibri" pitchFamily="34" charset="0"/>
                <a:cs typeface="Calibri" pitchFamily="34" charset="0"/>
                <a:sym typeface="Wingdings"/>
              </a:rPr>
              <a:t> Capacity</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1" name="TextBox 138"/>
          <p:cNvSpPr>
            <a:spLocks noChangeArrowheads="1"/>
          </p:cNvSpPr>
          <p:nvPr/>
        </p:nvSpPr>
        <p:spPr bwMode="auto">
          <a:xfrm>
            <a:off x="6177696" y="5235854"/>
            <a:ext cx="5947718" cy="10772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3200" dirty="0" smtClean="0">
                <a:solidFill>
                  <a:srgbClr val="000000"/>
                </a:solidFill>
                <a:latin typeface="Calibri" pitchFamily="34" charset="0"/>
                <a:ea typeface="Calibri" pitchFamily="34" charset="0"/>
                <a:cs typeface="Calibri" pitchFamily="34" charset="0"/>
                <a:sym typeface="Calibri" pitchFamily="34" charset="0"/>
              </a:rPr>
              <a:t>问题</a:t>
            </a:r>
            <a:r>
              <a:rPr lang="en-US" altLang="zh-CN" sz="3200" dirty="0" smtClean="0">
                <a:solidFill>
                  <a:srgbClr val="000000"/>
                </a:solidFill>
                <a:latin typeface="Calibri" pitchFamily="34" charset="0"/>
                <a:ea typeface="Calibri" pitchFamily="34" charset="0"/>
                <a:cs typeface="Calibri" pitchFamily="34" charset="0"/>
                <a:sym typeface="Calibri" pitchFamily="34" charset="0"/>
              </a:rPr>
              <a:t>2</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zh-CN" altLang="en-US" sz="3200" dirty="0" smtClean="0">
                <a:solidFill>
                  <a:srgbClr val="000000"/>
                </a:solidFill>
                <a:latin typeface="Calibri" pitchFamily="34" charset="0"/>
                <a:ea typeface="Calibri" pitchFamily="34" charset="0"/>
                <a:cs typeface="Calibri" pitchFamily="34" charset="0"/>
                <a:sym typeface="Calibri" pitchFamily="34" charset="0"/>
              </a:rPr>
              <a:t>使用率估计</a:t>
            </a:r>
            <a:r>
              <a:rPr lang="en-US" altLang="zh-CN" sz="3200" dirty="0" err="1" smtClean="0">
                <a:solidFill>
                  <a:srgbClr val="000000"/>
                </a:solidFill>
                <a:latin typeface="Calibri" pitchFamily="34" charset="0"/>
                <a:ea typeface="Calibri" pitchFamily="34" charset="0"/>
                <a:cs typeface="Calibri" pitchFamily="34" charset="0"/>
                <a:sym typeface="Calibri" pitchFamily="34" charset="0"/>
              </a:rPr>
              <a:t>InferUtilization</a:t>
            </a:r>
            <a:r>
              <a:rPr lang="en-US" altLang="zh-CN" sz="3200" dirty="0">
                <a:solidFill>
                  <a:srgbClr val="000000"/>
                </a:solidFill>
                <a:latin typeface="Calibri" pitchFamily="34" charset="0"/>
                <a:ea typeface="Calibri" pitchFamily="34" charset="0"/>
                <a:cs typeface="Calibri" pitchFamily="34" charset="0"/>
                <a:sym typeface="Calibri" pitchFamily="34" charset="0"/>
              </a:rPr>
              <a:t/>
            </a:r>
            <a:br>
              <a:rPr lang="en-US" altLang="zh-CN" sz="3200" dirty="0">
                <a:solidFill>
                  <a:srgbClr val="000000"/>
                </a:solidFill>
                <a:latin typeface="Calibri" pitchFamily="34" charset="0"/>
                <a:ea typeface="Calibri" pitchFamily="34" charset="0"/>
                <a:cs typeface="Calibri" pitchFamily="34" charset="0"/>
                <a:sym typeface="Calibri" pitchFamily="34" charset="0"/>
              </a:rPr>
            </a:br>
            <a:r>
              <a:rPr lang="en-US" altLang="zh-CN" sz="3200" dirty="0" err="1">
                <a:solidFill>
                  <a:srgbClr val="000000"/>
                </a:solidFill>
                <a:latin typeface="Calibri" pitchFamily="34" charset="0"/>
                <a:ea typeface="Calibri" pitchFamily="34" charset="0"/>
                <a:cs typeface="Calibri" pitchFamily="34" charset="0"/>
                <a:sym typeface="Calibri" pitchFamily="34" charset="0"/>
              </a:rPr>
              <a:t>Link,Epoch</a:t>
            </a:r>
            <a:r>
              <a:rPr lang="en-US" altLang="zh-CN" sz="3200" dirty="0">
                <a:solidFill>
                  <a:srgbClr val="000000"/>
                </a:solidFill>
                <a:latin typeface="Calibri" pitchFamily="34" charset="0"/>
                <a:ea typeface="Calibri" pitchFamily="34" charset="0"/>
                <a:cs typeface="Calibri" pitchFamily="34" charset="0"/>
                <a:sym typeface="Calibri" pitchFamily="34" charset="0"/>
              </a:rPr>
              <a:t> </a:t>
            </a:r>
            <a:r>
              <a:rPr lang="en-US" altLang="zh-CN" sz="3200" dirty="0">
                <a:solidFill>
                  <a:srgbClr val="000000"/>
                </a:solidFill>
                <a:latin typeface="Calibri" pitchFamily="34" charset="0"/>
                <a:ea typeface="Calibri" pitchFamily="34" charset="0"/>
                <a:cs typeface="Calibri" pitchFamily="34" charset="0"/>
                <a:sym typeface="Wingdings"/>
              </a:rPr>
              <a:t> Utilization</a:t>
            </a:r>
            <a:endParaRPr lang="zh-CN" altLang="en-US" sz="3200" dirty="0">
              <a:solidFill>
                <a:srgbClr val="000000"/>
              </a:solidFill>
              <a:latin typeface="Calibri" pitchFamily="34" charset="0"/>
              <a:ea typeface="Calibri" pitchFamily="34" charset="0"/>
              <a:cs typeface="Calibri" pitchFamily="34" charset="0"/>
              <a:sym typeface="Calibri" pitchFamily="34" charset="0"/>
            </a:endParaRPr>
          </a:p>
        </p:txBody>
      </p:sp>
      <p:sp>
        <p:nvSpPr>
          <p:cNvPr id="13" name="幻灯片编号占位符 12"/>
          <p:cNvSpPr>
            <a:spLocks noGrp="1"/>
          </p:cNvSpPr>
          <p:nvPr>
            <p:ph type="sldNum" sz="quarter" idx="12"/>
          </p:nvPr>
        </p:nvSpPr>
        <p:spPr/>
        <p:txBody>
          <a:bodyPr/>
          <a:lstStyle/>
          <a:p>
            <a:fld id="{96C97D05-533B-4CEE-AF88-48B336BF1739}" type="slidenum">
              <a:rPr lang="zh-CN" altLang="en-US" smtClean="0"/>
              <a:pPr/>
              <a:t>46</a:t>
            </a:fld>
            <a:endParaRPr lang="zh-CN" altLang="en-US" sz="1800">
              <a:solidFill>
                <a:schemeClr val="tx1"/>
              </a:solidFill>
            </a:endParaRPr>
          </a:p>
        </p:txBody>
      </p:sp>
    </p:spTree>
    <p:extLst>
      <p:ext uri="{BB962C8B-B14F-4D97-AF65-F5344CB8AC3E}">
        <p14:creationId xmlns:p14="http://schemas.microsoft.com/office/powerpoint/2010/main" xmlns="" val="2779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7553" y="274638"/>
            <a:ext cx="8229600" cy="1143000"/>
          </a:xfrm>
        </p:spPr>
        <p:txBody>
          <a:bodyPr/>
          <a:lstStyle/>
          <a:p>
            <a:pPr algn="l"/>
            <a:r>
              <a:rPr lang="en-US" dirty="0" err="1" smtClean="0"/>
              <a:t>Strawman</a:t>
            </a:r>
            <a:r>
              <a:rPr lang="en-US" dirty="0" smtClean="0"/>
              <a:t>: Tomography+?</a:t>
            </a:r>
            <a:endParaRPr lang="en-US" dirty="0"/>
          </a:p>
        </p:txBody>
      </p:sp>
      <p:sp>
        <p:nvSpPr>
          <p:cNvPr id="8" name="TextBox 7"/>
          <p:cNvSpPr txBox="1"/>
          <p:nvPr/>
        </p:nvSpPr>
        <p:spPr>
          <a:xfrm>
            <a:off x="2754103" y="4451477"/>
            <a:ext cx="3385662"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u="sng" dirty="0"/>
              <a:t>Constrained Optimization</a:t>
            </a:r>
          </a:p>
          <a:p>
            <a:r>
              <a:rPr lang="en-US" sz="2400" dirty="0"/>
              <a:t>Output = </a:t>
            </a:r>
            <a:r>
              <a:rPr lang="en-US" sz="2400" dirty="0" err="1"/>
              <a:t>B</a:t>
            </a:r>
            <a:r>
              <a:rPr lang="en-US" sz="2400" baseline="-25000" dirty="0" err="1"/>
              <a:t>Ni-Nj</a:t>
            </a:r>
            <a:r>
              <a:rPr lang="en-US" sz="2400" dirty="0"/>
              <a:t> </a:t>
            </a:r>
          </a:p>
        </p:txBody>
      </p:sp>
      <p:sp>
        <p:nvSpPr>
          <p:cNvPr id="10" name="TextBox 9"/>
          <p:cNvSpPr txBox="1"/>
          <p:nvPr/>
        </p:nvSpPr>
        <p:spPr>
          <a:xfrm>
            <a:off x="2711506" y="2541993"/>
            <a:ext cx="3954929" cy="1200328"/>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marL="457200" indent="-457200">
              <a:buAutoNum type="arabicPeriod"/>
            </a:pPr>
            <a:r>
              <a:rPr lang="en-US" sz="2400" dirty="0"/>
              <a:t>“Gravity” assumption</a:t>
            </a:r>
          </a:p>
          <a:p>
            <a:pPr marL="457200" indent="-457200">
              <a:buAutoNum type="arabicPeriod"/>
            </a:pPr>
            <a:r>
              <a:rPr lang="en-US" sz="2400" dirty="0"/>
              <a:t>B/T ratio</a:t>
            </a:r>
          </a:p>
          <a:p>
            <a:pPr marL="457200" indent="-457200">
              <a:buAutoNum type="arabicPeriod"/>
            </a:pPr>
            <a:r>
              <a:rPr lang="en-US" sz="2400" dirty="0"/>
              <a:t>Expected overprovisioning</a:t>
            </a:r>
          </a:p>
        </p:txBody>
      </p:sp>
      <p:sp>
        <p:nvSpPr>
          <p:cNvPr id="11" name="Right Arrow 10"/>
          <p:cNvSpPr/>
          <p:nvPr/>
        </p:nvSpPr>
        <p:spPr>
          <a:xfrm rot="5400000">
            <a:off x="4163787" y="3876350"/>
            <a:ext cx="612588" cy="4482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064457" y="2587577"/>
            <a:ext cx="2004075" cy="523220"/>
          </a:xfrm>
          <a:prstGeom prst="rect">
            <a:avLst/>
          </a:prstGeom>
          <a:noFill/>
        </p:spPr>
        <p:txBody>
          <a:bodyPr wrap="none" rtlCol="0">
            <a:spAutoFit/>
          </a:bodyPr>
          <a:lstStyle/>
          <a:p>
            <a:r>
              <a:rPr lang="en-US" sz="2800" dirty="0" smtClean="0">
                <a:solidFill>
                  <a:srgbClr val="FF0000"/>
                </a:solidFill>
              </a:rPr>
              <a:t>“</a:t>
            </a:r>
            <a:r>
              <a:rPr lang="zh-CN" altLang="en-US" sz="2800" dirty="0" smtClean="0">
                <a:solidFill>
                  <a:srgbClr val="FF0000"/>
                </a:solidFill>
              </a:rPr>
              <a:t>聚合</a:t>
            </a:r>
            <a:r>
              <a:rPr lang="en-US" sz="2800" dirty="0" smtClean="0">
                <a:solidFill>
                  <a:srgbClr val="FF0000"/>
                </a:solidFill>
              </a:rPr>
              <a:t>” </a:t>
            </a:r>
            <a:r>
              <a:rPr lang="zh-CN" altLang="en-US" sz="2800" dirty="0" smtClean="0">
                <a:solidFill>
                  <a:srgbClr val="FF0000"/>
                </a:solidFill>
              </a:rPr>
              <a:t>效果</a:t>
            </a:r>
            <a:endParaRPr lang="en-US" sz="2800" dirty="0">
              <a:solidFill>
                <a:srgbClr val="FF0000"/>
              </a:solidFill>
            </a:endParaRPr>
          </a:p>
        </p:txBody>
      </p:sp>
      <p:sp>
        <p:nvSpPr>
          <p:cNvPr id="13" name="TextBox 12"/>
          <p:cNvSpPr txBox="1"/>
          <p:nvPr/>
        </p:nvSpPr>
        <p:spPr>
          <a:xfrm>
            <a:off x="7064457" y="4451476"/>
            <a:ext cx="2866139" cy="523220"/>
          </a:xfrm>
          <a:prstGeom prst="rect">
            <a:avLst/>
          </a:prstGeom>
          <a:noFill/>
        </p:spPr>
        <p:txBody>
          <a:bodyPr wrap="none" rtlCol="0">
            <a:spAutoFit/>
          </a:bodyPr>
          <a:lstStyle/>
          <a:p>
            <a:r>
              <a:rPr lang="en-US" sz="2800" dirty="0">
                <a:solidFill>
                  <a:srgbClr val="FF0000"/>
                </a:solidFill>
              </a:rPr>
              <a:t>Don’t have history</a:t>
            </a:r>
          </a:p>
        </p:txBody>
      </p:sp>
      <p:sp>
        <p:nvSpPr>
          <p:cNvPr id="4" name="幻灯片编号占位符 3"/>
          <p:cNvSpPr>
            <a:spLocks noGrp="1"/>
          </p:cNvSpPr>
          <p:nvPr>
            <p:ph type="sldNum" sz="quarter" idx="12"/>
          </p:nvPr>
        </p:nvSpPr>
        <p:spPr/>
        <p:txBody>
          <a:bodyPr/>
          <a:lstStyle/>
          <a:p>
            <a:fld id="{96C97D05-533B-4CEE-AF88-48B336BF1739}" type="slidenum">
              <a:rPr lang="zh-CN" altLang="en-US" smtClean="0"/>
              <a:pPr/>
              <a:t>47</a:t>
            </a:fld>
            <a:endParaRPr lang="zh-CN" altLang="en-US" sz="1800">
              <a:solidFill>
                <a:schemeClr val="tx1"/>
              </a:solidFill>
            </a:endParaRPr>
          </a:p>
        </p:txBody>
      </p:sp>
    </p:spTree>
    <p:extLst>
      <p:ext uri="{BB962C8B-B14F-4D97-AF65-F5344CB8AC3E}">
        <p14:creationId xmlns:p14="http://schemas.microsoft.com/office/powerpoint/2010/main" xmlns="" val="1197741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56247"/>
            <a:ext cx="8229600" cy="1143000"/>
          </a:xfrm>
        </p:spPr>
        <p:txBody>
          <a:bodyPr>
            <a:normAutofit fontScale="90000"/>
          </a:bodyPr>
          <a:lstStyle/>
          <a:p>
            <a:pPr algn="l"/>
            <a:r>
              <a:rPr lang="en-US" dirty="0" smtClean="0"/>
              <a:t>High-level Idea:</a:t>
            </a:r>
            <a:br>
              <a:rPr lang="en-US" dirty="0" smtClean="0"/>
            </a:br>
            <a:r>
              <a:rPr lang="en-US" dirty="0" smtClean="0"/>
              <a:t>Capacity + Max-min fairness</a:t>
            </a:r>
            <a:endParaRPr lang="en-US" dirty="0"/>
          </a:p>
        </p:txBody>
      </p:sp>
      <p:pic>
        <p:nvPicPr>
          <p:cNvPr id="14" name="Picture 61"/>
          <p:cNvPicPr>
            <a:picLocks noChangeArrowheads="1"/>
          </p:cNvPicPr>
          <p:nvPr/>
        </p:nvPicPr>
        <p:blipFill>
          <a:blip r:embed="rId2" cstate="print"/>
          <a:srcRect/>
          <a:stretch>
            <a:fillRect/>
          </a:stretch>
        </p:blipFill>
        <p:spPr bwMode="auto">
          <a:xfrm>
            <a:off x="4269127" y="2671556"/>
            <a:ext cx="469572" cy="241155"/>
          </a:xfrm>
          <a:prstGeom prst="rect">
            <a:avLst/>
          </a:prstGeom>
          <a:noFill/>
          <a:ln w="9525" cmpd="sng">
            <a:noFill/>
            <a:miter lim="800000"/>
            <a:headEnd/>
            <a:tailEnd/>
          </a:ln>
        </p:spPr>
      </p:pic>
      <p:pic>
        <p:nvPicPr>
          <p:cNvPr id="15" name="Picture 66"/>
          <p:cNvPicPr>
            <a:picLocks noChangeArrowheads="1"/>
          </p:cNvPicPr>
          <p:nvPr/>
        </p:nvPicPr>
        <p:blipFill>
          <a:blip r:embed="rId2" cstate="print"/>
          <a:srcRect/>
          <a:stretch>
            <a:fillRect/>
          </a:stretch>
        </p:blipFill>
        <p:spPr bwMode="auto">
          <a:xfrm>
            <a:off x="4269127" y="4881857"/>
            <a:ext cx="469572" cy="241155"/>
          </a:xfrm>
          <a:prstGeom prst="rect">
            <a:avLst/>
          </a:prstGeom>
          <a:noFill/>
          <a:ln w="9525" cmpd="sng">
            <a:noFill/>
            <a:miter lim="800000"/>
            <a:headEnd/>
            <a:tailEnd/>
          </a:ln>
        </p:spPr>
      </p:pic>
      <p:pic>
        <p:nvPicPr>
          <p:cNvPr id="16" name="Picture 67"/>
          <p:cNvPicPr>
            <a:picLocks noChangeArrowheads="1"/>
          </p:cNvPicPr>
          <p:nvPr/>
        </p:nvPicPr>
        <p:blipFill>
          <a:blip r:embed="rId2" cstate="print"/>
          <a:srcRect/>
          <a:stretch>
            <a:fillRect/>
          </a:stretch>
        </p:blipFill>
        <p:spPr bwMode="auto">
          <a:xfrm>
            <a:off x="5418751" y="3729126"/>
            <a:ext cx="469572" cy="241155"/>
          </a:xfrm>
          <a:prstGeom prst="rect">
            <a:avLst/>
          </a:prstGeom>
          <a:noFill/>
          <a:ln w="9525" cmpd="sng">
            <a:noFill/>
            <a:miter lim="800000"/>
            <a:headEnd/>
            <a:tailEnd/>
          </a:ln>
        </p:spPr>
      </p:pic>
      <p:pic>
        <p:nvPicPr>
          <p:cNvPr id="17" name="Picture 68"/>
          <p:cNvPicPr>
            <a:picLocks noChangeArrowheads="1"/>
          </p:cNvPicPr>
          <p:nvPr/>
        </p:nvPicPr>
        <p:blipFill>
          <a:blip r:embed="rId2" cstate="print"/>
          <a:srcRect/>
          <a:stretch>
            <a:fillRect/>
          </a:stretch>
        </p:blipFill>
        <p:spPr bwMode="auto">
          <a:xfrm>
            <a:off x="8351636" y="2671556"/>
            <a:ext cx="469572" cy="241155"/>
          </a:xfrm>
          <a:prstGeom prst="rect">
            <a:avLst/>
          </a:prstGeom>
          <a:noFill/>
          <a:ln w="9525" cmpd="sng">
            <a:noFill/>
            <a:miter lim="800000"/>
            <a:headEnd/>
            <a:tailEnd/>
          </a:ln>
        </p:spPr>
      </p:pic>
      <p:pic>
        <p:nvPicPr>
          <p:cNvPr id="18" name="Picture 69"/>
          <p:cNvPicPr>
            <a:picLocks noChangeArrowheads="1"/>
          </p:cNvPicPr>
          <p:nvPr/>
        </p:nvPicPr>
        <p:blipFill>
          <a:blip r:embed="rId2" cstate="print"/>
          <a:srcRect/>
          <a:stretch>
            <a:fillRect/>
          </a:stretch>
        </p:blipFill>
        <p:spPr bwMode="auto">
          <a:xfrm>
            <a:off x="8351636" y="4881857"/>
            <a:ext cx="469572" cy="241155"/>
          </a:xfrm>
          <a:prstGeom prst="rect">
            <a:avLst/>
          </a:prstGeom>
          <a:noFill/>
          <a:ln w="9525" cmpd="sng">
            <a:noFill/>
            <a:miter lim="800000"/>
            <a:headEnd/>
            <a:tailEnd/>
          </a:ln>
        </p:spPr>
      </p:pic>
      <p:pic>
        <p:nvPicPr>
          <p:cNvPr id="19" name="Picture 70"/>
          <p:cNvPicPr>
            <a:picLocks noChangeArrowheads="1"/>
          </p:cNvPicPr>
          <p:nvPr/>
        </p:nvPicPr>
        <p:blipFill>
          <a:blip r:embed="rId2" cstate="print"/>
          <a:srcRect/>
          <a:stretch>
            <a:fillRect/>
          </a:stretch>
        </p:blipFill>
        <p:spPr bwMode="auto">
          <a:xfrm>
            <a:off x="6935343" y="3729126"/>
            <a:ext cx="469572" cy="241155"/>
          </a:xfrm>
          <a:prstGeom prst="rect">
            <a:avLst/>
          </a:prstGeom>
          <a:noFill/>
          <a:ln w="9525" cmpd="sng">
            <a:noFill/>
            <a:miter lim="800000"/>
            <a:headEnd/>
            <a:tailEnd/>
          </a:ln>
        </p:spPr>
      </p:pic>
      <p:pic>
        <p:nvPicPr>
          <p:cNvPr id="20" name="Picture 83"/>
          <p:cNvPicPr>
            <a:picLocks noChangeArrowheads="1"/>
          </p:cNvPicPr>
          <p:nvPr/>
        </p:nvPicPr>
        <p:blipFill>
          <a:blip r:embed="rId2" cstate="print"/>
          <a:srcRect/>
          <a:stretch>
            <a:fillRect/>
          </a:stretch>
        </p:blipFill>
        <p:spPr bwMode="auto">
          <a:xfrm>
            <a:off x="3799555" y="3729126"/>
            <a:ext cx="469572" cy="241155"/>
          </a:xfrm>
          <a:prstGeom prst="rect">
            <a:avLst/>
          </a:prstGeom>
          <a:noFill/>
          <a:ln w="9525" cmpd="sng">
            <a:noFill/>
            <a:miter lim="800000"/>
            <a:headEnd/>
            <a:tailEnd/>
          </a:ln>
        </p:spPr>
      </p:pic>
      <p:pic>
        <p:nvPicPr>
          <p:cNvPr id="21" name="Picture 84"/>
          <p:cNvPicPr>
            <a:picLocks noChangeArrowheads="1"/>
          </p:cNvPicPr>
          <p:nvPr/>
        </p:nvPicPr>
        <p:blipFill>
          <a:blip r:embed="rId2" cstate="print"/>
          <a:srcRect/>
          <a:stretch>
            <a:fillRect/>
          </a:stretch>
        </p:blipFill>
        <p:spPr bwMode="auto">
          <a:xfrm>
            <a:off x="8586422" y="3729126"/>
            <a:ext cx="469572" cy="241155"/>
          </a:xfrm>
          <a:prstGeom prst="rect">
            <a:avLst/>
          </a:prstGeom>
          <a:noFill/>
          <a:ln w="9525" cmpd="sng">
            <a:noFill/>
            <a:miter lim="800000"/>
            <a:headEnd/>
            <a:tailEnd/>
          </a:ln>
        </p:spPr>
      </p:pic>
      <p:cxnSp>
        <p:nvCxnSpPr>
          <p:cNvPr id="22" name="Straight Connector 21"/>
          <p:cNvCxnSpPr>
            <a:stCxn id="14" idx="2"/>
            <a:endCxn id="16" idx="1"/>
          </p:cNvCxnSpPr>
          <p:nvPr/>
        </p:nvCxnSpPr>
        <p:spPr>
          <a:xfrm>
            <a:off x="4503913" y="2912711"/>
            <a:ext cx="914838" cy="9369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0" idx="3"/>
            <a:endCxn id="16" idx="1"/>
          </p:cNvCxnSpPr>
          <p:nvPr/>
        </p:nvCxnSpPr>
        <p:spPr>
          <a:xfrm>
            <a:off x="4269127" y="3849703"/>
            <a:ext cx="11496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16" idx="1"/>
          </p:cNvCxnSpPr>
          <p:nvPr/>
        </p:nvCxnSpPr>
        <p:spPr>
          <a:xfrm flipV="1">
            <a:off x="4738699" y="3849704"/>
            <a:ext cx="680052" cy="1032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6" idx="3"/>
            <a:endCxn id="19" idx="1"/>
          </p:cNvCxnSpPr>
          <p:nvPr/>
        </p:nvCxnSpPr>
        <p:spPr>
          <a:xfrm>
            <a:off x="5888323" y="3849703"/>
            <a:ext cx="10470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9" idx="3"/>
            <a:endCxn id="17" idx="1"/>
          </p:cNvCxnSpPr>
          <p:nvPr/>
        </p:nvCxnSpPr>
        <p:spPr>
          <a:xfrm flipV="1">
            <a:off x="7404916" y="2792133"/>
            <a:ext cx="946721" cy="1057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9" idx="3"/>
            <a:endCxn id="21" idx="1"/>
          </p:cNvCxnSpPr>
          <p:nvPr/>
        </p:nvCxnSpPr>
        <p:spPr>
          <a:xfrm>
            <a:off x="7404916" y="3849703"/>
            <a:ext cx="11815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3"/>
            <a:endCxn id="18" idx="1"/>
          </p:cNvCxnSpPr>
          <p:nvPr/>
        </p:nvCxnSpPr>
        <p:spPr>
          <a:xfrm>
            <a:off x="7404916" y="3849704"/>
            <a:ext cx="946721" cy="1152731"/>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190152" y="2302223"/>
            <a:ext cx="450664" cy="369332"/>
          </a:xfrm>
          <a:prstGeom prst="rect">
            <a:avLst/>
          </a:prstGeom>
          <a:noFill/>
        </p:spPr>
        <p:txBody>
          <a:bodyPr wrap="none" rtlCol="0">
            <a:spAutoFit/>
          </a:bodyPr>
          <a:lstStyle/>
          <a:p>
            <a:r>
              <a:rPr lang="en-US" dirty="0"/>
              <a:t>N1</a:t>
            </a:r>
          </a:p>
        </p:txBody>
      </p:sp>
      <p:sp>
        <p:nvSpPr>
          <p:cNvPr id="30" name="TextBox 29"/>
          <p:cNvSpPr txBox="1"/>
          <p:nvPr/>
        </p:nvSpPr>
        <p:spPr>
          <a:xfrm>
            <a:off x="3818463" y="3359793"/>
            <a:ext cx="450664" cy="369332"/>
          </a:xfrm>
          <a:prstGeom prst="rect">
            <a:avLst/>
          </a:prstGeom>
          <a:noFill/>
        </p:spPr>
        <p:txBody>
          <a:bodyPr wrap="none" rtlCol="0">
            <a:spAutoFit/>
          </a:bodyPr>
          <a:lstStyle/>
          <a:p>
            <a:r>
              <a:rPr lang="en-US" dirty="0"/>
              <a:t>N2</a:t>
            </a:r>
          </a:p>
        </p:txBody>
      </p:sp>
      <p:sp>
        <p:nvSpPr>
          <p:cNvPr id="31" name="TextBox 30"/>
          <p:cNvSpPr txBox="1"/>
          <p:nvPr/>
        </p:nvSpPr>
        <p:spPr>
          <a:xfrm>
            <a:off x="4230407" y="4512524"/>
            <a:ext cx="450664" cy="369332"/>
          </a:xfrm>
          <a:prstGeom prst="rect">
            <a:avLst/>
          </a:prstGeom>
          <a:noFill/>
        </p:spPr>
        <p:txBody>
          <a:bodyPr wrap="none" rtlCol="0">
            <a:spAutoFit/>
          </a:bodyPr>
          <a:lstStyle/>
          <a:p>
            <a:r>
              <a:rPr lang="en-US" dirty="0"/>
              <a:t>N3</a:t>
            </a:r>
          </a:p>
        </p:txBody>
      </p:sp>
      <p:sp>
        <p:nvSpPr>
          <p:cNvPr id="32" name="TextBox 31"/>
          <p:cNvSpPr txBox="1"/>
          <p:nvPr/>
        </p:nvSpPr>
        <p:spPr>
          <a:xfrm>
            <a:off x="5446192" y="3365378"/>
            <a:ext cx="453970" cy="369332"/>
          </a:xfrm>
          <a:prstGeom prst="rect">
            <a:avLst/>
          </a:prstGeom>
          <a:noFill/>
        </p:spPr>
        <p:txBody>
          <a:bodyPr wrap="none" rtlCol="0">
            <a:spAutoFit/>
          </a:bodyPr>
          <a:lstStyle/>
          <a:p>
            <a:r>
              <a:rPr lang="en-US" dirty="0"/>
              <a:t>N4</a:t>
            </a:r>
          </a:p>
        </p:txBody>
      </p:sp>
      <p:sp>
        <p:nvSpPr>
          <p:cNvPr id="33" name="TextBox 32"/>
          <p:cNvSpPr txBox="1"/>
          <p:nvPr/>
        </p:nvSpPr>
        <p:spPr>
          <a:xfrm>
            <a:off x="6950945" y="3333112"/>
            <a:ext cx="450664" cy="369332"/>
          </a:xfrm>
          <a:prstGeom prst="rect">
            <a:avLst/>
          </a:prstGeom>
          <a:noFill/>
        </p:spPr>
        <p:txBody>
          <a:bodyPr wrap="none" rtlCol="0">
            <a:spAutoFit/>
          </a:bodyPr>
          <a:lstStyle/>
          <a:p>
            <a:r>
              <a:rPr lang="en-US" dirty="0"/>
              <a:t>N5</a:t>
            </a:r>
          </a:p>
        </p:txBody>
      </p:sp>
      <p:sp>
        <p:nvSpPr>
          <p:cNvPr id="34" name="TextBox 33"/>
          <p:cNvSpPr txBox="1"/>
          <p:nvPr/>
        </p:nvSpPr>
        <p:spPr>
          <a:xfrm>
            <a:off x="8388793" y="2302223"/>
            <a:ext cx="450664" cy="369332"/>
          </a:xfrm>
          <a:prstGeom prst="rect">
            <a:avLst/>
          </a:prstGeom>
          <a:noFill/>
        </p:spPr>
        <p:txBody>
          <a:bodyPr wrap="none" rtlCol="0">
            <a:spAutoFit/>
          </a:bodyPr>
          <a:lstStyle/>
          <a:p>
            <a:r>
              <a:rPr lang="en-US" dirty="0"/>
              <a:t>N6</a:t>
            </a:r>
          </a:p>
        </p:txBody>
      </p:sp>
      <p:sp>
        <p:nvSpPr>
          <p:cNvPr id="35" name="TextBox 34"/>
          <p:cNvSpPr txBox="1"/>
          <p:nvPr/>
        </p:nvSpPr>
        <p:spPr>
          <a:xfrm>
            <a:off x="8586422" y="3333112"/>
            <a:ext cx="450664" cy="369332"/>
          </a:xfrm>
          <a:prstGeom prst="rect">
            <a:avLst/>
          </a:prstGeom>
          <a:noFill/>
        </p:spPr>
        <p:txBody>
          <a:bodyPr wrap="none" rtlCol="0">
            <a:spAutoFit/>
          </a:bodyPr>
          <a:lstStyle/>
          <a:p>
            <a:r>
              <a:rPr lang="en-US" dirty="0"/>
              <a:t>N7</a:t>
            </a:r>
          </a:p>
        </p:txBody>
      </p:sp>
      <p:sp>
        <p:nvSpPr>
          <p:cNvPr id="36" name="TextBox 35"/>
          <p:cNvSpPr txBox="1"/>
          <p:nvPr/>
        </p:nvSpPr>
        <p:spPr>
          <a:xfrm>
            <a:off x="8489192" y="4512524"/>
            <a:ext cx="453970" cy="369332"/>
          </a:xfrm>
          <a:prstGeom prst="rect">
            <a:avLst/>
          </a:prstGeom>
          <a:noFill/>
        </p:spPr>
        <p:txBody>
          <a:bodyPr wrap="none" rtlCol="0">
            <a:spAutoFit/>
          </a:bodyPr>
          <a:lstStyle/>
          <a:p>
            <a:r>
              <a:rPr lang="en-US" dirty="0"/>
              <a:t>N8</a:t>
            </a:r>
          </a:p>
        </p:txBody>
      </p:sp>
      <p:sp>
        <p:nvSpPr>
          <p:cNvPr id="37" name="TextBox 36"/>
          <p:cNvSpPr txBox="1"/>
          <p:nvPr/>
        </p:nvSpPr>
        <p:spPr>
          <a:xfrm>
            <a:off x="2678854" y="2440723"/>
            <a:ext cx="75593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T</a:t>
            </a:r>
            <a:r>
              <a:rPr lang="en-US" sz="2400" baseline="-25000" dirty="0"/>
              <a:t>1,cur</a:t>
            </a:r>
            <a:endParaRPr lang="en-US" sz="2400" dirty="0"/>
          </a:p>
        </p:txBody>
      </p:sp>
      <p:sp>
        <p:nvSpPr>
          <p:cNvPr id="38" name="TextBox 37"/>
          <p:cNvSpPr txBox="1"/>
          <p:nvPr/>
        </p:nvSpPr>
        <p:spPr>
          <a:xfrm>
            <a:off x="2399969" y="3526817"/>
            <a:ext cx="75593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T</a:t>
            </a:r>
            <a:r>
              <a:rPr lang="en-US" sz="2400" baseline="-25000" dirty="0"/>
              <a:t>2,cur</a:t>
            </a:r>
            <a:endParaRPr lang="en-US" sz="2400" dirty="0"/>
          </a:p>
        </p:txBody>
      </p:sp>
      <p:sp>
        <p:nvSpPr>
          <p:cNvPr id="39" name="TextBox 38"/>
          <p:cNvSpPr txBox="1"/>
          <p:nvPr/>
        </p:nvSpPr>
        <p:spPr>
          <a:xfrm>
            <a:off x="2695934" y="4777157"/>
            <a:ext cx="75593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T</a:t>
            </a:r>
            <a:r>
              <a:rPr lang="en-US" sz="2400" baseline="-25000" dirty="0"/>
              <a:t>3,cur</a:t>
            </a:r>
            <a:endParaRPr lang="en-US" sz="2400" dirty="0"/>
          </a:p>
        </p:txBody>
      </p:sp>
      <p:sp>
        <p:nvSpPr>
          <p:cNvPr id="43" name="TextBox 42"/>
          <p:cNvSpPr txBox="1"/>
          <p:nvPr/>
        </p:nvSpPr>
        <p:spPr>
          <a:xfrm>
            <a:off x="3070026" y="1425265"/>
            <a:ext cx="700691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2400" dirty="0" smtClean="0"/>
              <a:t>得到问题</a:t>
            </a:r>
            <a:r>
              <a:rPr lang="en-US" altLang="zh-CN" sz="2400" dirty="0" smtClean="0"/>
              <a:t>1</a:t>
            </a:r>
            <a:r>
              <a:rPr lang="zh-CN" altLang="en-US" sz="2400" dirty="0" smtClean="0"/>
              <a:t>估计的带宽值后，</a:t>
            </a:r>
            <a:r>
              <a:rPr lang="en-US" sz="2400" dirty="0"/>
              <a:t/>
            </a:r>
            <a:br>
              <a:rPr lang="en-US" sz="2400" dirty="0"/>
            </a:br>
            <a:r>
              <a:rPr lang="en-US" altLang="zh-CN" sz="2400" dirty="0" smtClean="0"/>
              <a:t>B</a:t>
            </a:r>
            <a:r>
              <a:rPr lang="zh-CN" altLang="en-US" sz="2400" dirty="0" smtClean="0"/>
              <a:t>取什么值最能“解释”收集到的</a:t>
            </a:r>
            <a:r>
              <a:rPr lang="en-US" altLang="zh-CN" sz="2400" dirty="0" smtClean="0"/>
              <a:t>throughput</a:t>
            </a:r>
            <a:r>
              <a:rPr lang="zh-CN" altLang="en-US" sz="2400" dirty="0" smtClean="0"/>
              <a:t>数据？</a:t>
            </a:r>
          </a:p>
        </p:txBody>
      </p:sp>
      <p:sp>
        <p:nvSpPr>
          <p:cNvPr id="44" name="TextBox 43"/>
          <p:cNvSpPr txBox="1"/>
          <p:nvPr/>
        </p:nvSpPr>
        <p:spPr>
          <a:xfrm>
            <a:off x="2943172" y="5493659"/>
            <a:ext cx="5860707"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2400" dirty="0" smtClean="0"/>
              <a:t>利用穷举的方法进行极大似然估计</a:t>
            </a:r>
          </a:p>
          <a:p>
            <a:r>
              <a:rPr lang="en-US" sz="2400" dirty="0" err="1" smtClean="0"/>
              <a:t>s.t</a:t>
            </a:r>
            <a:r>
              <a:rPr lang="en-US" sz="2400" dirty="0" err="1"/>
              <a:t>.</a:t>
            </a:r>
            <a:r>
              <a:rPr lang="en-US" sz="2400" dirty="0"/>
              <a:t> </a:t>
            </a:r>
            <a:r>
              <a:rPr lang="zh-CN" altLang="en-US" sz="2400" dirty="0" smtClean="0"/>
              <a:t>预测的</a:t>
            </a:r>
            <a:r>
              <a:rPr lang="en-US" altLang="zh-CN" sz="2400" dirty="0" smtClean="0"/>
              <a:t>throughputs</a:t>
            </a:r>
            <a:r>
              <a:rPr lang="zh-CN" altLang="en-US" sz="2400" dirty="0" smtClean="0"/>
              <a:t>“匹配”收集的数据</a:t>
            </a:r>
            <a:endParaRPr lang="en-US" sz="2400" dirty="0"/>
          </a:p>
        </p:txBody>
      </p:sp>
      <p:sp>
        <p:nvSpPr>
          <p:cNvPr id="40" name="TextBox 39"/>
          <p:cNvSpPr txBox="1"/>
          <p:nvPr/>
        </p:nvSpPr>
        <p:spPr>
          <a:xfrm>
            <a:off x="4831550" y="2914897"/>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B1</a:t>
            </a:r>
          </a:p>
        </p:txBody>
      </p:sp>
      <p:sp>
        <p:nvSpPr>
          <p:cNvPr id="41" name="TextBox 40"/>
          <p:cNvSpPr txBox="1"/>
          <p:nvPr/>
        </p:nvSpPr>
        <p:spPr>
          <a:xfrm>
            <a:off x="6138469" y="3333112"/>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B2</a:t>
            </a:r>
          </a:p>
        </p:txBody>
      </p:sp>
      <p:sp>
        <p:nvSpPr>
          <p:cNvPr id="42" name="TextBox 41"/>
          <p:cNvSpPr txBox="1"/>
          <p:nvPr/>
        </p:nvSpPr>
        <p:spPr>
          <a:xfrm>
            <a:off x="7404915" y="2684064"/>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B3</a:t>
            </a:r>
          </a:p>
        </p:txBody>
      </p:sp>
      <p:sp>
        <p:nvSpPr>
          <p:cNvPr id="45" name="TextBox 44"/>
          <p:cNvSpPr txBox="1"/>
          <p:nvPr/>
        </p:nvSpPr>
        <p:spPr>
          <a:xfrm>
            <a:off x="4386780" y="3396447"/>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B4</a:t>
            </a:r>
          </a:p>
        </p:txBody>
      </p:sp>
      <p:sp>
        <p:nvSpPr>
          <p:cNvPr id="46" name="TextBox 45"/>
          <p:cNvSpPr txBox="1"/>
          <p:nvPr/>
        </p:nvSpPr>
        <p:spPr>
          <a:xfrm>
            <a:off x="5047252" y="4461541"/>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B5</a:t>
            </a:r>
          </a:p>
        </p:txBody>
      </p:sp>
      <p:sp>
        <p:nvSpPr>
          <p:cNvPr id="47" name="TextBox 46"/>
          <p:cNvSpPr txBox="1"/>
          <p:nvPr/>
        </p:nvSpPr>
        <p:spPr>
          <a:xfrm>
            <a:off x="7831551" y="3359793"/>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B6</a:t>
            </a:r>
          </a:p>
        </p:txBody>
      </p:sp>
      <p:sp>
        <p:nvSpPr>
          <p:cNvPr id="48" name="TextBox 47"/>
          <p:cNvSpPr txBox="1"/>
          <p:nvPr/>
        </p:nvSpPr>
        <p:spPr>
          <a:xfrm>
            <a:off x="7326407" y="4428600"/>
            <a:ext cx="453970"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i="1" dirty="0"/>
              <a:t>B7</a:t>
            </a:r>
          </a:p>
        </p:txBody>
      </p:sp>
      <p:sp>
        <p:nvSpPr>
          <p:cNvPr id="4" name="幻灯片编号占位符 3"/>
          <p:cNvSpPr>
            <a:spLocks noGrp="1"/>
          </p:cNvSpPr>
          <p:nvPr>
            <p:ph type="sldNum" sz="quarter" idx="12"/>
          </p:nvPr>
        </p:nvSpPr>
        <p:spPr/>
        <p:txBody>
          <a:bodyPr/>
          <a:lstStyle/>
          <a:p>
            <a:fld id="{96C97D05-533B-4CEE-AF88-48B336BF1739}" type="slidenum">
              <a:rPr lang="zh-CN" altLang="en-US" smtClean="0"/>
              <a:pPr/>
              <a:t>48</a:t>
            </a:fld>
            <a:endParaRPr lang="zh-CN" altLang="en-US" sz="1800">
              <a:solidFill>
                <a:schemeClr val="tx1"/>
              </a:solidFill>
            </a:endParaRPr>
          </a:p>
        </p:txBody>
      </p:sp>
    </p:spTree>
    <p:extLst>
      <p:ext uri="{BB962C8B-B14F-4D97-AF65-F5344CB8AC3E}">
        <p14:creationId xmlns:p14="http://schemas.microsoft.com/office/powerpoint/2010/main" xmlns="" val="207348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animBg="1"/>
      <p:bldP spid="41" grpId="0" animBg="1"/>
      <p:bldP spid="42" grpId="0" animBg="1"/>
      <p:bldP spid="45" grpId="0" animBg="1"/>
      <p:bldP spid="46" grpId="0" animBg="1"/>
      <p:bldP spid="47" grpId="0" animBg="1"/>
      <p:bldP spid="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5226"/>
            <a:ext cx="8229600" cy="1143000"/>
          </a:xfrm>
        </p:spPr>
        <p:txBody>
          <a:bodyPr/>
          <a:lstStyle/>
          <a:p>
            <a:r>
              <a:rPr lang="en-US" dirty="0" smtClean="0"/>
              <a:t>Evaluation Setup</a:t>
            </a:r>
            <a:endParaRPr lang="en-US" dirty="0"/>
          </a:p>
        </p:txBody>
      </p:sp>
      <p:sp>
        <p:nvSpPr>
          <p:cNvPr id="5" name="Slide Number Placeholder 3"/>
          <p:cNvSpPr txBox="1">
            <a:spLocks/>
          </p:cNvSpPr>
          <p:nvPr/>
        </p:nvSpPr>
        <p:spPr>
          <a:xfrm>
            <a:off x="10210800" y="6356350"/>
            <a:ext cx="457200" cy="501650"/>
          </a:xfrm>
          <a:prstGeom prst="rect">
            <a:avLst/>
          </a:prstGeom>
        </p:spPr>
        <p:txBody>
          <a:bodyPr vert="horz" lIns="91440" tIns="45720" rIns="91440" bIns="45720" rtlCol="0" anchor="ctr"/>
          <a:lstStyle>
            <a:defPPr>
              <a:defRPr lang="en-US"/>
            </a:defPPr>
            <a:lvl1pPr marL="0" algn="r" defTabSz="457200" rtl="0" eaLnBrk="1" latinLnBrk="0" hangingPunct="1">
              <a:defRPr sz="15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8258B8-ACF5-6E4C-8B3E-49E538074B44}" type="slidenum">
              <a:rPr lang="en-US"/>
              <a:pPr/>
              <a:t>49</a:t>
            </a:fld>
            <a:endParaRPr lang="en-US" dirty="0"/>
          </a:p>
        </p:txBody>
      </p:sp>
      <p:sp>
        <p:nvSpPr>
          <p:cNvPr id="4" name="Content Placeholder 2"/>
          <p:cNvSpPr txBox="1">
            <a:spLocks/>
          </p:cNvSpPr>
          <p:nvPr/>
        </p:nvSpPr>
        <p:spPr>
          <a:xfrm>
            <a:off x="1981200" y="3824941"/>
            <a:ext cx="8229600" cy="25314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Custom flow-level simulator</a:t>
            </a:r>
          </a:p>
          <a:p>
            <a:r>
              <a:rPr lang="en-US" dirty="0" smtClean="0"/>
              <a:t>Sensitivity </a:t>
            </a:r>
          </a:p>
          <a:p>
            <a:pPr lvl="1"/>
            <a:r>
              <a:rPr lang="en-US" dirty="0" smtClean="0"/>
              <a:t>number </a:t>
            </a:r>
            <a:r>
              <a:rPr lang="en-US" dirty="0"/>
              <a:t>of epochs</a:t>
            </a:r>
          </a:p>
          <a:p>
            <a:pPr lvl="1"/>
            <a:r>
              <a:rPr lang="en-US" dirty="0"/>
              <a:t>Background vs. measurement traffic ratio</a:t>
            </a:r>
          </a:p>
          <a:p>
            <a:pPr lvl="1"/>
            <a:r>
              <a:rPr lang="en-US" dirty="0"/>
              <a:t>Accuracy of capacity inference</a:t>
            </a:r>
          </a:p>
        </p:txBody>
      </p:sp>
      <p:pic>
        <p:nvPicPr>
          <p:cNvPr id="8" name="Picture 7" descr="topology.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1200" y="1268226"/>
            <a:ext cx="8150352" cy="2225040"/>
          </a:xfrm>
          <a:prstGeom prst="rect">
            <a:avLst/>
          </a:prstGeom>
        </p:spPr>
      </p:pic>
      <p:sp>
        <p:nvSpPr>
          <p:cNvPr id="6" name="幻灯片编号占位符 5"/>
          <p:cNvSpPr>
            <a:spLocks noGrp="1"/>
          </p:cNvSpPr>
          <p:nvPr>
            <p:ph type="sldNum" sz="quarter" idx="12"/>
          </p:nvPr>
        </p:nvSpPr>
        <p:spPr/>
        <p:txBody>
          <a:bodyPr/>
          <a:lstStyle/>
          <a:p>
            <a:fld id="{96C97D05-533B-4CEE-AF88-48B336BF1739}" type="slidenum">
              <a:rPr lang="zh-CN" altLang="en-US" smtClean="0"/>
              <a:pPr/>
              <a:t>49</a:t>
            </a:fld>
            <a:endParaRPr lang="zh-CN" altLang="en-US" sz="1800">
              <a:solidFill>
                <a:schemeClr val="tx1"/>
              </a:solidFill>
            </a:endParaRPr>
          </a:p>
        </p:txBody>
      </p:sp>
    </p:spTree>
    <p:extLst>
      <p:ext uri="{BB962C8B-B14F-4D97-AF65-F5344CB8AC3E}">
        <p14:creationId xmlns:p14="http://schemas.microsoft.com/office/powerpoint/2010/main" xmlns="" val="18693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网络流量测量的几个重大发现</a:t>
            </a:r>
            <a:endParaRPr lang="zh-CN" altLang="en-US" dirty="0"/>
          </a:p>
        </p:txBody>
      </p:sp>
      <p:sp>
        <p:nvSpPr>
          <p:cNvPr id="3" name="内容占位符 2"/>
          <p:cNvSpPr>
            <a:spLocks noGrp="1"/>
          </p:cNvSpPr>
          <p:nvPr>
            <p:ph idx="1"/>
          </p:nvPr>
        </p:nvSpPr>
        <p:spPr>
          <a:xfrm>
            <a:off x="838200" y="1589265"/>
            <a:ext cx="10515600" cy="4351338"/>
          </a:xfrm>
        </p:spPr>
        <p:txBody>
          <a:bodyPr/>
          <a:lstStyle/>
          <a:p>
            <a:pPr>
              <a:buFont typeface="Wingdings" pitchFamily="2" charset="2"/>
              <a:buChar char="Ø"/>
            </a:pPr>
            <a:r>
              <a:rPr kumimoji="1" lang="zh-CN" altLang="en-US" dirty="0"/>
              <a:t>网络流量是双向的，但通常</a:t>
            </a:r>
            <a:r>
              <a:rPr kumimoji="1" lang="zh-CN" altLang="en-US" dirty="0" smtClean="0"/>
              <a:t>非对称</a:t>
            </a:r>
            <a:endParaRPr kumimoji="1" lang="en-US" altLang="zh-CN" dirty="0" smtClean="0"/>
          </a:p>
          <a:p>
            <a:pPr lvl="1">
              <a:buFont typeface="Wingdings" pitchFamily="2" charset="2"/>
              <a:buChar char="u"/>
            </a:pPr>
            <a:r>
              <a:rPr kumimoji="1" lang="zh-CN" altLang="en-US" dirty="0" smtClean="0"/>
              <a:t>大部分应用会产生双向流量，但双向非对称</a:t>
            </a:r>
            <a:endParaRPr kumimoji="1" lang="en-US" altLang="zh-CN" dirty="0" smtClean="0"/>
          </a:p>
          <a:p>
            <a:pPr lvl="1">
              <a:buFont typeface="Wingdings" pitchFamily="2" charset="2"/>
              <a:buChar char="u"/>
            </a:pPr>
            <a:r>
              <a:rPr kumimoji="1" lang="en-US" altLang="zh-CN" dirty="0" smtClean="0"/>
              <a:t>C/S</a:t>
            </a:r>
            <a:r>
              <a:rPr kumimoji="1" lang="zh-CN" altLang="en-US" dirty="0" smtClean="0"/>
              <a:t>、</a:t>
            </a:r>
            <a:r>
              <a:rPr kumimoji="1" lang="en-US" altLang="zh-CN" dirty="0" smtClean="0"/>
              <a:t>B/S</a:t>
            </a:r>
            <a:r>
              <a:rPr kumimoji="1" lang="zh-CN" altLang="en-US" dirty="0" smtClean="0"/>
              <a:t>架构，下载密集型</a:t>
            </a:r>
            <a:endParaRPr kumimoji="1" lang="en-US" altLang="zh-CN" dirty="0" smtClean="0"/>
          </a:p>
          <a:p>
            <a:pPr lvl="1">
              <a:buFont typeface="Wingdings" pitchFamily="2" charset="2"/>
              <a:buChar char="u"/>
            </a:pPr>
            <a:r>
              <a:rPr kumimoji="1" lang="zh-CN" altLang="en-US" dirty="0" smtClean="0"/>
              <a:t>以太网全双工，上先行带宽一致，</a:t>
            </a:r>
            <a:r>
              <a:rPr kumimoji="1" lang="en-US" altLang="zh-CN" dirty="0" smtClean="0"/>
              <a:t>2G</a:t>
            </a:r>
            <a:r>
              <a:rPr kumimoji="1" lang="zh-CN" altLang="en-US" dirty="0" smtClean="0"/>
              <a:t>、</a:t>
            </a:r>
            <a:r>
              <a:rPr kumimoji="1" lang="en-US" altLang="zh-CN" dirty="0" smtClean="0"/>
              <a:t>3G</a:t>
            </a:r>
            <a:r>
              <a:rPr kumimoji="1" lang="zh-CN" altLang="en-US" dirty="0" smtClean="0"/>
              <a:t>、</a:t>
            </a:r>
            <a:r>
              <a:rPr kumimoji="1" lang="en-US" altLang="zh-CN" dirty="0" smtClean="0"/>
              <a:t>4G</a:t>
            </a:r>
            <a:r>
              <a:rPr kumimoji="1" lang="zh-CN" altLang="en-US" dirty="0" smtClean="0"/>
              <a:t>网络上下行带宽非对称</a:t>
            </a:r>
            <a:endParaRPr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5</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51975" y="3333525"/>
            <a:ext cx="6439231" cy="3238666"/>
          </a:xfrm>
          <a:prstGeom prst="rect">
            <a:avLst/>
          </a:prstGeom>
        </p:spPr>
      </p:pic>
    </p:spTree>
    <p:extLst>
      <p:ext uri="{BB962C8B-B14F-4D97-AF65-F5344CB8AC3E}">
        <p14:creationId xmlns:p14="http://schemas.microsoft.com/office/powerpoint/2010/main" xmlns="" val="2116249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of Capacity Inference</a:t>
            </a:r>
            <a:endParaRPr lang="en-US" dirty="0"/>
          </a:p>
        </p:txBody>
      </p:sp>
      <p:sp>
        <p:nvSpPr>
          <p:cNvPr id="5" name="Slide Number Placeholder 3"/>
          <p:cNvSpPr txBox="1">
            <a:spLocks/>
          </p:cNvSpPr>
          <p:nvPr/>
        </p:nvSpPr>
        <p:spPr>
          <a:xfrm>
            <a:off x="10210800" y="6356350"/>
            <a:ext cx="457200" cy="501650"/>
          </a:xfrm>
          <a:prstGeom prst="rect">
            <a:avLst/>
          </a:prstGeom>
        </p:spPr>
        <p:txBody>
          <a:bodyPr vert="horz" lIns="91440" tIns="45720" rIns="91440" bIns="45720" rtlCol="0" anchor="ctr"/>
          <a:lstStyle>
            <a:defPPr>
              <a:defRPr lang="en-US"/>
            </a:defPPr>
            <a:lvl1pPr marL="0" algn="r" defTabSz="457200" rtl="0" eaLnBrk="1" latinLnBrk="0" hangingPunct="1">
              <a:defRPr sz="15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8258B8-ACF5-6E4C-8B3E-49E538074B44}" type="slidenum">
              <a:rPr lang="en-US"/>
              <a:pPr/>
              <a:t>50</a:t>
            </a:fld>
            <a:endParaRPr lang="en-US" dirty="0"/>
          </a:p>
        </p:txBody>
      </p:sp>
      <p:pic>
        <p:nvPicPr>
          <p:cNvPr id="3" name="Picture 2" descr="measurement_ceil_epoch.pdf"/>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63060" y="1270002"/>
            <a:ext cx="8837237" cy="5302341"/>
          </a:xfrm>
          <a:prstGeom prst="rect">
            <a:avLst/>
          </a:prstGeom>
        </p:spPr>
      </p:pic>
      <p:sp>
        <p:nvSpPr>
          <p:cNvPr id="6" name="幻灯片编号占位符 5"/>
          <p:cNvSpPr>
            <a:spLocks noGrp="1"/>
          </p:cNvSpPr>
          <p:nvPr>
            <p:ph type="sldNum" sz="quarter" idx="12"/>
          </p:nvPr>
        </p:nvSpPr>
        <p:spPr/>
        <p:txBody>
          <a:bodyPr/>
          <a:lstStyle/>
          <a:p>
            <a:fld id="{96C97D05-533B-4CEE-AF88-48B336BF1739}" type="slidenum">
              <a:rPr lang="zh-CN" altLang="en-US" smtClean="0"/>
              <a:pPr/>
              <a:t>50</a:t>
            </a:fld>
            <a:endParaRPr lang="zh-CN" altLang="en-US" sz="1800">
              <a:solidFill>
                <a:schemeClr val="tx1"/>
              </a:solidFill>
            </a:endParaRPr>
          </a:p>
        </p:txBody>
      </p:sp>
    </p:spTree>
    <p:extLst>
      <p:ext uri="{BB962C8B-B14F-4D97-AF65-F5344CB8AC3E}">
        <p14:creationId xmlns:p14="http://schemas.microsoft.com/office/powerpoint/2010/main" xmlns="" val="11516886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of Background Inference</a:t>
            </a:r>
            <a:endParaRPr lang="en-US" dirty="0"/>
          </a:p>
        </p:txBody>
      </p:sp>
      <p:sp>
        <p:nvSpPr>
          <p:cNvPr id="5" name="Slide Number Placeholder 3"/>
          <p:cNvSpPr txBox="1">
            <a:spLocks/>
          </p:cNvSpPr>
          <p:nvPr/>
        </p:nvSpPr>
        <p:spPr>
          <a:xfrm>
            <a:off x="10210800" y="6356350"/>
            <a:ext cx="457200" cy="501650"/>
          </a:xfrm>
          <a:prstGeom prst="rect">
            <a:avLst/>
          </a:prstGeom>
        </p:spPr>
        <p:txBody>
          <a:bodyPr vert="horz" lIns="91440" tIns="45720" rIns="91440" bIns="45720" rtlCol="0" anchor="ctr"/>
          <a:lstStyle>
            <a:defPPr>
              <a:defRPr lang="en-US"/>
            </a:defPPr>
            <a:lvl1pPr marL="0" algn="r" defTabSz="457200" rtl="0" eaLnBrk="1" latinLnBrk="0" hangingPunct="1">
              <a:defRPr sz="15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8258B8-ACF5-6E4C-8B3E-49E538074B44}" type="slidenum">
              <a:rPr lang="en-US"/>
              <a:pPr/>
              <a:t>51</a:t>
            </a:fld>
            <a:endParaRPr lang="en-US" dirty="0"/>
          </a:p>
        </p:txBody>
      </p:sp>
      <p:pic>
        <p:nvPicPr>
          <p:cNvPr id="3" name="Picture 2" descr="measurement_bg.pdf"/>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5296" y="1195295"/>
            <a:ext cx="8972705" cy="5383623"/>
          </a:xfrm>
          <a:prstGeom prst="rect">
            <a:avLst/>
          </a:prstGeom>
        </p:spPr>
      </p:pic>
      <p:sp>
        <p:nvSpPr>
          <p:cNvPr id="6" name="幻灯片编号占位符 5"/>
          <p:cNvSpPr>
            <a:spLocks noGrp="1"/>
          </p:cNvSpPr>
          <p:nvPr>
            <p:ph type="sldNum" sz="quarter" idx="12"/>
          </p:nvPr>
        </p:nvSpPr>
        <p:spPr/>
        <p:txBody>
          <a:bodyPr/>
          <a:lstStyle/>
          <a:p>
            <a:fld id="{96C97D05-533B-4CEE-AF88-48B336BF1739}" type="slidenum">
              <a:rPr lang="zh-CN" altLang="en-US" smtClean="0"/>
              <a:pPr/>
              <a:t>51</a:t>
            </a:fld>
            <a:endParaRPr lang="zh-CN" altLang="en-US" sz="1800">
              <a:solidFill>
                <a:schemeClr val="tx1"/>
              </a:solidFill>
            </a:endParaRPr>
          </a:p>
        </p:txBody>
      </p:sp>
    </p:spTree>
    <p:extLst>
      <p:ext uri="{BB962C8B-B14F-4D97-AF65-F5344CB8AC3E}">
        <p14:creationId xmlns:p14="http://schemas.microsoft.com/office/powerpoint/2010/main" xmlns="" val="1161383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a:t>
            </a:r>
            <a:r>
              <a:rPr lang="zh-CN" altLang="en-US" dirty="0"/>
              <a:t>的几个重大发现</a:t>
            </a:r>
          </a:p>
        </p:txBody>
      </p:sp>
      <p:sp>
        <p:nvSpPr>
          <p:cNvPr id="3" name="内容占位符 2"/>
          <p:cNvSpPr>
            <a:spLocks noGrp="1"/>
          </p:cNvSpPr>
          <p:nvPr>
            <p:ph idx="1"/>
          </p:nvPr>
        </p:nvSpPr>
        <p:spPr>
          <a:xfrm>
            <a:off x="838200" y="1558165"/>
            <a:ext cx="10515600" cy="4351338"/>
          </a:xfrm>
        </p:spPr>
        <p:txBody>
          <a:bodyPr/>
          <a:lstStyle/>
          <a:p>
            <a:pPr>
              <a:buFont typeface="Wingdings" pitchFamily="2" charset="2"/>
              <a:buChar char="Ø"/>
            </a:pPr>
            <a:r>
              <a:rPr kumimoji="1" lang="zh-CN" altLang="en-US" dirty="0"/>
              <a:t>大象流与老鼠</a:t>
            </a:r>
            <a:r>
              <a:rPr kumimoji="1" lang="zh-CN" altLang="en-US" dirty="0" smtClean="0"/>
              <a:t>流</a:t>
            </a:r>
            <a:endParaRPr kumimoji="1" lang="en-US" altLang="zh-CN" dirty="0"/>
          </a:p>
          <a:p>
            <a:pPr lvl="1">
              <a:buFont typeface="Wingdings" pitchFamily="2" charset="2"/>
              <a:buChar char="u"/>
            </a:pPr>
            <a:r>
              <a:rPr kumimoji="1" lang="zh-CN" altLang="en-US" dirty="0" smtClean="0"/>
              <a:t>在</a:t>
            </a:r>
            <a:r>
              <a:rPr kumimoji="1" lang="en-US" altLang="zh-CN" dirty="0"/>
              <a:t>AS</a:t>
            </a:r>
            <a:r>
              <a:rPr kumimoji="1" lang="zh-CN" altLang="en-US" dirty="0" smtClean="0"/>
              <a:t>之间</a:t>
            </a:r>
            <a:r>
              <a:rPr kumimoji="1" lang="zh-CN" altLang="en-US" dirty="0"/>
              <a:t>占</a:t>
            </a:r>
            <a:r>
              <a:rPr kumimoji="1" lang="zh-CN" altLang="en-US" dirty="0" smtClean="0"/>
              <a:t>总数</a:t>
            </a:r>
            <a:r>
              <a:rPr kumimoji="1" lang="en-US" altLang="zh-CN" dirty="0" smtClean="0"/>
              <a:t>9</a:t>
            </a:r>
            <a:r>
              <a:rPr kumimoji="1" lang="en-US" altLang="zh-CN" dirty="0"/>
              <a:t> %</a:t>
            </a:r>
            <a:r>
              <a:rPr kumimoji="1" lang="zh-CN" altLang="en-US" dirty="0" smtClean="0"/>
              <a:t>的</a:t>
            </a:r>
            <a:r>
              <a:rPr kumimoji="1" lang="zh-CN" altLang="en-US" dirty="0"/>
              <a:t>流承载</a:t>
            </a:r>
            <a:r>
              <a:rPr kumimoji="1" lang="zh-CN" altLang="en-US" dirty="0" smtClean="0"/>
              <a:t>了</a:t>
            </a:r>
            <a:r>
              <a:rPr kumimoji="1" lang="en-US" altLang="zh-CN" dirty="0" smtClean="0"/>
              <a:t>90</a:t>
            </a:r>
            <a:r>
              <a:rPr kumimoji="1" lang="en-US" altLang="zh-CN" dirty="0"/>
              <a:t> %</a:t>
            </a:r>
            <a:r>
              <a:rPr kumimoji="1" lang="zh-CN" altLang="en-US" dirty="0" smtClean="0"/>
              <a:t>的流量</a:t>
            </a:r>
            <a:endParaRPr kumimoji="1" lang="en-US" altLang="zh-CN" dirty="0" smtClean="0"/>
          </a:p>
          <a:p>
            <a:pPr lvl="1">
              <a:buFont typeface="Wingdings" pitchFamily="2" charset="2"/>
              <a:buChar char="u"/>
            </a:pPr>
            <a:r>
              <a:rPr kumimoji="1" lang="zh-CN" altLang="en-US" dirty="0"/>
              <a:t>数据包大小的分布两极化（</a:t>
            </a:r>
            <a:r>
              <a:rPr kumimoji="1" lang="en-US" altLang="zh-CN" dirty="0" smtClean="0"/>
              <a:t>50%MTU</a:t>
            </a:r>
            <a:r>
              <a:rPr kumimoji="1" lang="zh-CN" altLang="en-US" dirty="0" smtClean="0"/>
              <a:t>，</a:t>
            </a:r>
            <a:r>
              <a:rPr kumimoji="1" lang="en-US" altLang="zh-CN" dirty="0" smtClean="0"/>
              <a:t>40%</a:t>
            </a:r>
            <a:r>
              <a:rPr kumimoji="1" lang="zh-CN" altLang="en-US" dirty="0" smtClean="0"/>
              <a:t>小于</a:t>
            </a:r>
            <a:r>
              <a:rPr kumimoji="1" lang="en-US" altLang="zh-CN" dirty="0" smtClean="0"/>
              <a:t>40</a:t>
            </a:r>
            <a:r>
              <a:rPr kumimoji="1" lang="zh-CN" altLang="en-US" dirty="0" smtClean="0"/>
              <a:t>个字节如</a:t>
            </a:r>
            <a:r>
              <a:rPr kumimoji="1" lang="en-US" altLang="zh-CN" dirty="0" smtClean="0"/>
              <a:t>TCP ACK</a:t>
            </a:r>
            <a:r>
              <a:rPr kumimoji="1" lang="zh-CN" altLang="en-US" dirty="0" smtClean="0"/>
              <a:t>）</a:t>
            </a:r>
            <a:endParaRPr kumimoji="1" lang="zh-CN" altLang="en-US" dirty="0"/>
          </a:p>
          <a:p>
            <a:pPr lvl="1">
              <a:buFont typeface="Wingdings" pitchFamily="2" charset="2"/>
              <a:buChar char="u"/>
            </a:pPr>
            <a:endParaRPr kumimoji="1" lang="en-US" altLang="zh-CN"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6</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79625" y="3104819"/>
            <a:ext cx="5213599" cy="3507475"/>
          </a:xfrm>
          <a:prstGeom prst="rect">
            <a:avLst/>
          </a:prstGeom>
        </p:spPr>
      </p:pic>
    </p:spTree>
    <p:extLst>
      <p:ext uri="{BB962C8B-B14F-4D97-AF65-F5344CB8AC3E}">
        <p14:creationId xmlns:p14="http://schemas.microsoft.com/office/powerpoint/2010/main" xmlns="" val="1506130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a:t>
            </a:r>
            <a:r>
              <a:rPr lang="zh-CN" altLang="en-US" dirty="0"/>
              <a:t>的几个重大发现</a:t>
            </a:r>
          </a:p>
        </p:txBody>
      </p:sp>
      <p:sp>
        <p:nvSpPr>
          <p:cNvPr id="3" name="内容占位符 2"/>
          <p:cNvSpPr>
            <a:spLocks noGrp="1"/>
          </p:cNvSpPr>
          <p:nvPr>
            <p:ph idx="1"/>
          </p:nvPr>
        </p:nvSpPr>
        <p:spPr>
          <a:xfrm>
            <a:off x="838199" y="1639025"/>
            <a:ext cx="11192069" cy="4351338"/>
          </a:xfrm>
        </p:spPr>
        <p:txBody>
          <a:bodyPr/>
          <a:lstStyle/>
          <a:p>
            <a:pPr>
              <a:buFont typeface="Wingdings" pitchFamily="2" charset="2"/>
              <a:buChar char="Ø"/>
            </a:pPr>
            <a:r>
              <a:rPr lang="zh-CN" altLang="en-US" dirty="0" smtClean="0"/>
              <a:t>蜻蜓流和乌龟流</a:t>
            </a:r>
            <a:endParaRPr lang="zh-CN" altLang="en-US" dirty="0"/>
          </a:p>
          <a:p>
            <a:pPr lvl="1">
              <a:buFont typeface="Wingdings" pitchFamily="2" charset="2"/>
              <a:buChar char="u"/>
            </a:pPr>
            <a:r>
              <a:rPr lang="zh-CN" altLang="en-US" dirty="0"/>
              <a:t>总量</a:t>
            </a:r>
            <a:r>
              <a:rPr lang="en-US" altLang="zh-CN" dirty="0"/>
              <a:t>45%</a:t>
            </a:r>
            <a:r>
              <a:rPr lang="zh-CN" altLang="en-US" dirty="0"/>
              <a:t>的网络流在持续时间上小于</a:t>
            </a:r>
            <a:r>
              <a:rPr lang="en-US" altLang="zh-CN" dirty="0" smtClean="0"/>
              <a:t>2s</a:t>
            </a:r>
          </a:p>
          <a:p>
            <a:pPr lvl="1">
              <a:buFont typeface="Wingdings" pitchFamily="2" charset="2"/>
              <a:buChar char="u"/>
            </a:pPr>
            <a:r>
              <a:rPr lang="zh-CN" altLang="en-US" dirty="0" smtClean="0"/>
              <a:t>不</a:t>
            </a:r>
            <a:r>
              <a:rPr lang="zh-CN" altLang="en-US" dirty="0"/>
              <a:t>到</a:t>
            </a:r>
            <a:r>
              <a:rPr lang="en-US" altLang="zh-CN" dirty="0"/>
              <a:t>2%</a:t>
            </a:r>
            <a:r>
              <a:rPr lang="zh-CN" altLang="en-US" dirty="0"/>
              <a:t>的网络流在持续时间上超过</a:t>
            </a:r>
            <a:r>
              <a:rPr lang="en-US" altLang="zh-CN" dirty="0"/>
              <a:t>15min</a:t>
            </a:r>
            <a:r>
              <a:rPr lang="zh-CN" altLang="en-US" dirty="0"/>
              <a:t>并且承载了</a:t>
            </a:r>
            <a:r>
              <a:rPr lang="en-US" altLang="zh-CN" dirty="0"/>
              <a:t>50%</a:t>
            </a:r>
            <a:r>
              <a:rPr lang="zh-CN" altLang="en-US" dirty="0"/>
              <a:t>以上的流量</a:t>
            </a:r>
          </a:p>
        </p:txBody>
      </p:sp>
      <p:sp>
        <p:nvSpPr>
          <p:cNvPr id="4" name="日期占位符 3"/>
          <p:cNvSpPr>
            <a:spLocks noGrp="1"/>
          </p:cNvSpPr>
          <p:nvPr>
            <p:ph type="dt" sz="half" idx="10"/>
          </p:nvPr>
        </p:nvSpPr>
        <p:spPr/>
        <p:txBody>
          <a:bodyPr/>
          <a:lstStyle/>
          <a:p>
            <a:endParaRPr kumimoji="1"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7</a:t>
            </a:fld>
            <a:endParaRPr kumimoji="1"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226" y="3133435"/>
            <a:ext cx="5386007" cy="3438759"/>
          </a:xfrm>
          <a:prstGeom prst="rect">
            <a:avLst/>
          </a:prstGeom>
        </p:spPr>
      </p:pic>
    </p:spTree>
    <p:extLst>
      <p:ext uri="{BB962C8B-B14F-4D97-AF65-F5344CB8AC3E}">
        <p14:creationId xmlns:p14="http://schemas.microsoft.com/office/powerpoint/2010/main" xmlns="" val="1383233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a:t>
            </a:r>
            <a:r>
              <a:rPr lang="zh-CN" altLang="en-US" dirty="0"/>
              <a:t>的几个重大发现</a:t>
            </a:r>
          </a:p>
        </p:txBody>
      </p:sp>
      <p:sp>
        <p:nvSpPr>
          <p:cNvPr id="3" name="内容占位符 2"/>
          <p:cNvSpPr>
            <a:spLocks noGrp="1"/>
          </p:cNvSpPr>
          <p:nvPr>
            <p:ph idx="1"/>
          </p:nvPr>
        </p:nvSpPr>
        <p:spPr/>
        <p:txBody>
          <a:bodyPr/>
          <a:lstStyle/>
          <a:p>
            <a:pPr>
              <a:buFont typeface="Wingdings" pitchFamily="2" charset="2"/>
              <a:buChar char="Ø"/>
            </a:pPr>
            <a:r>
              <a:rPr kumimoji="1" lang="zh-CN" altLang="en-US" dirty="0"/>
              <a:t>数据对话请求</a:t>
            </a:r>
            <a:r>
              <a:rPr kumimoji="1" lang="en-US" altLang="zh-CN" dirty="0"/>
              <a:t>(session)</a:t>
            </a:r>
            <a:r>
              <a:rPr kumimoji="1" lang="zh-CN" altLang="en-US" dirty="0"/>
              <a:t>的到达则服从泊松分布（用户访问服从泊松分布）</a:t>
            </a:r>
            <a:endParaRPr kumimoji="1" lang="en-US" altLang="zh-CN" dirty="0"/>
          </a:p>
          <a:p>
            <a:pPr>
              <a:buFont typeface="Wingdings" pitchFamily="2" charset="2"/>
              <a:buChar char="Ø"/>
            </a:pPr>
            <a:r>
              <a:rPr kumimoji="1" lang="zh-CN" altLang="en-US" dirty="0"/>
              <a:t>数据包</a:t>
            </a:r>
            <a:r>
              <a:rPr kumimoji="1" lang="en-US" altLang="zh-CN" dirty="0"/>
              <a:t>(package)</a:t>
            </a:r>
            <a:r>
              <a:rPr kumimoji="1" lang="zh-CN" altLang="en-US" dirty="0"/>
              <a:t>的到达不服从泊松分布（数据包到达具有突发性）</a:t>
            </a:r>
          </a:p>
          <a:p>
            <a:endParaRPr kumimoji="1" lang="zh-CN" altLang="en-US" dirty="0"/>
          </a:p>
          <a:p>
            <a:endParaRPr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8</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50840" y="3133212"/>
            <a:ext cx="6774025" cy="3588263"/>
          </a:xfrm>
          <a:prstGeom prst="rect">
            <a:avLst/>
          </a:prstGeom>
        </p:spPr>
      </p:pic>
    </p:spTree>
    <p:extLst>
      <p:ext uri="{BB962C8B-B14F-4D97-AF65-F5344CB8AC3E}">
        <p14:creationId xmlns:p14="http://schemas.microsoft.com/office/powerpoint/2010/main" xmlns="" val="3666233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网络流量测量</a:t>
            </a:r>
            <a:r>
              <a:rPr lang="zh-CN" altLang="en-US" dirty="0"/>
              <a:t>的几个重大发现</a:t>
            </a:r>
          </a:p>
        </p:txBody>
      </p:sp>
      <p:sp>
        <p:nvSpPr>
          <p:cNvPr id="3" name="内容占位符 2"/>
          <p:cNvSpPr>
            <a:spLocks noGrp="1"/>
          </p:cNvSpPr>
          <p:nvPr>
            <p:ph idx="1"/>
          </p:nvPr>
        </p:nvSpPr>
        <p:spPr/>
        <p:txBody>
          <a:bodyPr/>
          <a:lstStyle/>
          <a:p>
            <a:pPr>
              <a:buFont typeface="Wingdings" pitchFamily="2" charset="2"/>
              <a:buChar char="Ø"/>
            </a:pPr>
            <a:r>
              <a:rPr kumimoji="1" lang="zh-CN" altLang="en-US" dirty="0"/>
              <a:t>流量分布并不均衡</a:t>
            </a:r>
            <a:endParaRPr kumimoji="1" lang="en-US" altLang="zh-CN" dirty="0"/>
          </a:p>
          <a:p>
            <a:pPr lvl="1">
              <a:buFont typeface="Wingdings" pitchFamily="2" charset="2"/>
              <a:buChar char="u"/>
            </a:pPr>
            <a:r>
              <a:rPr kumimoji="1" lang="zh-CN" altLang="en-US" dirty="0"/>
              <a:t>由于</a:t>
            </a:r>
            <a:r>
              <a:rPr kumimoji="1" lang="en-US" altLang="zh-CN" dirty="0"/>
              <a:t>C/S</a:t>
            </a:r>
            <a:r>
              <a:rPr kumimoji="1" lang="zh-CN" altLang="en-US" dirty="0"/>
              <a:t>模式，</a:t>
            </a:r>
            <a:r>
              <a:rPr kumimoji="1" lang="en-US" altLang="zh-CN" dirty="0"/>
              <a:t>10%</a:t>
            </a:r>
            <a:r>
              <a:rPr kumimoji="1" lang="zh-CN" altLang="en-US" dirty="0"/>
              <a:t>的主机占据了</a:t>
            </a:r>
            <a:r>
              <a:rPr kumimoji="1" lang="en-US" altLang="zh-CN" dirty="0"/>
              <a:t>90%</a:t>
            </a:r>
            <a:r>
              <a:rPr kumimoji="1" lang="zh-CN" altLang="en-US" dirty="0"/>
              <a:t>的</a:t>
            </a:r>
            <a:r>
              <a:rPr kumimoji="1" lang="zh-CN" altLang="en-US" dirty="0" smtClean="0"/>
              <a:t>流量</a:t>
            </a:r>
            <a:endParaRPr kumimoji="1" lang="en-US" altLang="zh-CN" dirty="0" smtClean="0"/>
          </a:p>
          <a:p>
            <a:pPr lvl="1">
              <a:buFont typeface="Wingdings" pitchFamily="2" charset="2"/>
              <a:buChar char="u"/>
            </a:pPr>
            <a:r>
              <a:rPr kumimoji="1" lang="zh-CN" altLang="en-US" dirty="0" smtClean="0"/>
              <a:t>幂律分布</a:t>
            </a:r>
            <a:endParaRPr kumimoji="1" lang="en-US" altLang="zh-CN" dirty="0" smtClean="0"/>
          </a:p>
          <a:p>
            <a:pPr>
              <a:buFont typeface="Wingdings" pitchFamily="2" charset="2"/>
              <a:buChar char="Ø"/>
            </a:pPr>
            <a:r>
              <a:rPr kumimoji="1" lang="zh-CN" altLang="en-US" dirty="0"/>
              <a:t>网络流量带有明显“本地”</a:t>
            </a:r>
            <a:r>
              <a:rPr kumimoji="1" lang="zh-CN" altLang="en-US" dirty="0" smtClean="0"/>
              <a:t>特征</a:t>
            </a:r>
            <a:endParaRPr kumimoji="1" lang="en-US" altLang="zh-CN" dirty="0" smtClean="0"/>
          </a:p>
          <a:p>
            <a:pPr lvl="1">
              <a:buFont typeface="Wingdings" pitchFamily="2" charset="2"/>
              <a:buChar char="u"/>
            </a:pPr>
            <a:r>
              <a:rPr kumimoji="1" lang="zh-CN" altLang="en-US" dirty="0" smtClean="0"/>
              <a:t>时间局部性、空间局部性</a:t>
            </a:r>
            <a:endParaRPr kumimoji="1" lang="en-US" altLang="zh-CN" dirty="0"/>
          </a:p>
          <a:p>
            <a:pPr lvl="1"/>
            <a:endParaRPr lang="zh-CN" altLang="en-US" dirty="0"/>
          </a:p>
        </p:txBody>
      </p:sp>
      <p:sp>
        <p:nvSpPr>
          <p:cNvPr id="4" name="日期占位符 3"/>
          <p:cNvSpPr>
            <a:spLocks noGrp="1"/>
          </p:cNvSpPr>
          <p:nvPr>
            <p:ph type="dt" sz="half" idx="10"/>
          </p:nvPr>
        </p:nvSpPr>
        <p:spPr/>
        <p:txBody>
          <a:bodyPr/>
          <a:lstStyle/>
          <a:p>
            <a:endParaRPr kumimoji="1" lang="zh-CN" altLang="en-US" dirty="0"/>
          </a:p>
        </p:txBody>
      </p:sp>
      <p:sp>
        <p:nvSpPr>
          <p:cNvPr id="5" name="灯片编号占位符 4"/>
          <p:cNvSpPr>
            <a:spLocks noGrp="1"/>
          </p:cNvSpPr>
          <p:nvPr>
            <p:ph type="sldNum" sz="quarter" idx="12"/>
          </p:nvPr>
        </p:nvSpPr>
        <p:spPr/>
        <p:txBody>
          <a:bodyPr/>
          <a:lstStyle/>
          <a:p>
            <a:fld id="{DFBD9584-D379-CC4C-BDA9-BC7C64586B30}" type="slidenum">
              <a:rPr kumimoji="1" lang="zh-CN" altLang="en-US" smtClean="0"/>
              <a:pPr/>
              <a:t>9</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06334" y="4167673"/>
            <a:ext cx="4361512" cy="232200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10614" y="3217888"/>
            <a:ext cx="4687069" cy="3271791"/>
          </a:xfrm>
          <a:prstGeom prst="rect">
            <a:avLst/>
          </a:prstGeom>
        </p:spPr>
      </p:pic>
    </p:spTree>
    <p:extLst>
      <p:ext uri="{BB962C8B-B14F-4D97-AF65-F5344CB8AC3E}">
        <p14:creationId xmlns:p14="http://schemas.microsoft.com/office/powerpoint/2010/main" xmlns="" val="86900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2210</TotalTime>
  <Words>2945</Words>
  <Application>Microsoft Office PowerPoint</Application>
  <PresentationFormat>自定义</PresentationFormat>
  <Paragraphs>517</Paragraphs>
  <Slides>51</Slides>
  <Notes>7</Notes>
  <HiddenSlides>0</HiddenSlides>
  <MMClips>0</MMClips>
  <ScaleCrop>false</ScaleCrop>
  <HeadingPairs>
    <vt:vector size="4" baseType="variant">
      <vt:variant>
        <vt:lpstr>主题</vt:lpstr>
      </vt:variant>
      <vt:variant>
        <vt:i4>1</vt:i4>
      </vt:variant>
      <vt:variant>
        <vt:lpstr>幻灯片标题</vt:lpstr>
      </vt:variant>
      <vt:variant>
        <vt:i4>51</vt:i4>
      </vt:variant>
    </vt:vector>
  </HeadingPairs>
  <TitlesOfParts>
    <vt:vector size="52" baseType="lpstr">
      <vt:lpstr>Office 主题</vt:lpstr>
      <vt:lpstr>网络测量</vt:lpstr>
      <vt:lpstr>内容</vt:lpstr>
      <vt:lpstr>定义</vt:lpstr>
      <vt:lpstr>网络流量测量的几个重大发现</vt:lpstr>
      <vt:lpstr>网络流量测量的几个重大发现</vt:lpstr>
      <vt:lpstr>网络流量测量的几个重大发现</vt:lpstr>
      <vt:lpstr>网络流量测量的几个重大发现</vt:lpstr>
      <vt:lpstr>网络流量测量的几个重大发现</vt:lpstr>
      <vt:lpstr>网络流量测量的几个重大发现</vt:lpstr>
      <vt:lpstr>网络流量测量的十大发现</vt:lpstr>
      <vt:lpstr>网络测量的指标</vt:lpstr>
      <vt:lpstr>网络测量的分类</vt:lpstr>
      <vt:lpstr>测量方式分类</vt:lpstr>
      <vt:lpstr>测量方式分类</vt:lpstr>
      <vt:lpstr>测量内容分类</vt:lpstr>
      <vt:lpstr>例1：网络嗅探器</vt:lpstr>
      <vt:lpstr>例2：Netperf</vt:lpstr>
      <vt:lpstr>例3：Ping</vt:lpstr>
      <vt:lpstr>网络带宽测量</vt:lpstr>
      <vt:lpstr>带宽/容量的概念</vt:lpstr>
      <vt:lpstr>可用带宽的概念</vt:lpstr>
      <vt:lpstr>可用带宽测量算法</vt:lpstr>
      <vt:lpstr>可用带宽测量算法</vt:lpstr>
      <vt:lpstr>可用带宽测量算法</vt:lpstr>
      <vt:lpstr>可用带宽测量算法</vt:lpstr>
      <vt:lpstr>瓶颈带宽测量</vt:lpstr>
      <vt:lpstr>瓶颈链路带宽测量</vt:lpstr>
      <vt:lpstr>瓶颈带宽测量</vt:lpstr>
      <vt:lpstr>瓶颈带宽测量</vt:lpstr>
      <vt:lpstr>瓶颈带宽测量</vt:lpstr>
      <vt:lpstr>瓶颈带宽测量</vt:lpstr>
      <vt:lpstr>拓扑测量</vt:lpstr>
      <vt:lpstr>TraceRoute</vt:lpstr>
      <vt:lpstr>别名解析(Alias Resolution)</vt:lpstr>
      <vt:lpstr>别名解析</vt:lpstr>
      <vt:lpstr>生成AS级网络拓扑</vt:lpstr>
      <vt:lpstr>中国大陆AS级拓扑现状</vt:lpstr>
      <vt:lpstr>利用视频流量测量绘制网络流量地图</vt:lpstr>
      <vt:lpstr>利用视频流量预测链路带宽和可用带宽</vt:lpstr>
      <vt:lpstr>Internet Traffic Map Service</vt:lpstr>
      <vt:lpstr>问题定义</vt:lpstr>
      <vt:lpstr>问题定义</vt:lpstr>
      <vt:lpstr>Strawman 1: Max Estimator</vt:lpstr>
      <vt:lpstr>Strawman 2: Tomography</vt:lpstr>
      <vt:lpstr>Idea: Add “Side” information</vt:lpstr>
      <vt:lpstr>问题定义</vt:lpstr>
      <vt:lpstr>Strawman: Tomography+?</vt:lpstr>
      <vt:lpstr>High-level Idea: Capacity + Max-min fairness</vt:lpstr>
      <vt:lpstr>Evaluation Setup</vt:lpstr>
      <vt:lpstr>Accuracy of Capacity Inference</vt:lpstr>
      <vt:lpstr>Accuracy of Background Inference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网络测量</dc:title>
  <dc:creator>Nanshu Wang</dc:creator>
  <cp:lastModifiedBy>lenovo</cp:lastModifiedBy>
  <cp:revision>697</cp:revision>
  <dcterms:created xsi:type="dcterms:W3CDTF">2015-11-30T07:56:12Z</dcterms:created>
  <dcterms:modified xsi:type="dcterms:W3CDTF">2015-12-08T03:23:43Z</dcterms:modified>
</cp:coreProperties>
</file>